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sldIdLst>
    <p:sldId id="256" r:id="rId2"/>
    <p:sldId id="257" r:id="rId3"/>
    <p:sldId id="258" r:id="rId4"/>
    <p:sldId id="259" r:id="rId5"/>
    <p:sldId id="260" r:id="rId6"/>
    <p:sldId id="265" r:id="rId7"/>
    <p:sldId id="262" r:id="rId8"/>
    <p:sldId id="263"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67" d="100"/>
          <a:sy n="67" d="100"/>
        </p:scale>
        <p:origin x="6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EEF362-621A-44CF-AAF0-8CDDA215872A}"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87521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EF362-621A-44CF-AAF0-8CDDA215872A}"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2513728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EF362-621A-44CF-AAF0-8CDDA215872A}"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4270177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EEF362-621A-44CF-AAF0-8CDDA215872A}"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321469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EEF362-621A-44CF-AAF0-8CDDA215872A}" type="datetimeFigureOut">
              <a:rPr lang="en-US" smtClean="0"/>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3675846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EEF362-621A-44CF-AAF0-8CDDA215872A}"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205956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EEF362-621A-44CF-AAF0-8CDDA215872A}" type="datetimeFigureOut">
              <a:rPr lang="en-US" smtClean="0"/>
              <a:t>2/12/2015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3100229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EEF362-621A-44CF-AAF0-8CDDA215872A}" type="datetimeFigureOut">
              <a:rPr lang="en-US" smtClean="0"/>
              <a:t>2/12/2015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2823401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EEF362-621A-44CF-AAF0-8CDDA215872A}" type="datetimeFigureOut">
              <a:rPr lang="en-US" smtClean="0"/>
              <a:t>2/12/2015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1942518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EF362-621A-44CF-AAF0-8CDDA215872A}"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255890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EEF362-621A-44CF-AAF0-8CDDA215872A}" type="datetimeFigureOut">
              <a:rPr lang="en-US" smtClean="0"/>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C00FEB-41E2-4388-8FB9-0DAF25BD7339}" type="slidenum">
              <a:rPr lang="en-US" smtClean="0"/>
              <a:t>‹#›</a:t>
            </a:fld>
            <a:endParaRPr lang="en-US"/>
          </a:p>
        </p:txBody>
      </p:sp>
    </p:spTree>
    <p:extLst>
      <p:ext uri="{BB962C8B-B14F-4D97-AF65-F5344CB8AC3E}">
        <p14:creationId xmlns:p14="http://schemas.microsoft.com/office/powerpoint/2010/main" val="4039225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EEF362-621A-44CF-AAF0-8CDDA215872A}" type="datetimeFigureOut">
              <a:rPr lang="en-US" smtClean="0"/>
              <a:t>2/12/2015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00FEB-41E2-4388-8FB9-0DAF25BD7339}" type="slidenum">
              <a:rPr lang="en-US" smtClean="0"/>
              <a:t>‹#›</a:t>
            </a:fld>
            <a:endParaRPr lang="en-US"/>
          </a:p>
        </p:txBody>
      </p:sp>
    </p:spTree>
    <p:extLst>
      <p:ext uri="{BB962C8B-B14F-4D97-AF65-F5344CB8AC3E}">
        <p14:creationId xmlns:p14="http://schemas.microsoft.com/office/powerpoint/2010/main" val="2975382786"/>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Act 126 &amp; Educator Discipline Act Mandatory Reporting</a:t>
            </a:r>
            <a:endParaRPr lang="en-US" dirty="0"/>
          </a:p>
        </p:txBody>
      </p:sp>
      <p:sp>
        <p:nvSpPr>
          <p:cNvPr id="3" name="Subtitle 2"/>
          <p:cNvSpPr>
            <a:spLocks noGrp="1"/>
          </p:cNvSpPr>
          <p:nvPr>
            <p:ph type="subTitle" idx="1"/>
          </p:nvPr>
        </p:nvSpPr>
        <p:spPr/>
        <p:txBody>
          <a:bodyPr/>
          <a:lstStyle/>
          <a:p>
            <a:r>
              <a:rPr lang="en-US" dirty="0" smtClean="0"/>
              <a:t>WBASD 2-13-15</a:t>
            </a:r>
          </a:p>
          <a:p>
            <a:endParaRPr lang="en-US" dirty="0"/>
          </a:p>
        </p:txBody>
      </p:sp>
    </p:spTree>
    <p:extLst>
      <p:ext uri="{BB962C8B-B14F-4D97-AF65-F5344CB8AC3E}">
        <p14:creationId xmlns:p14="http://schemas.microsoft.com/office/powerpoint/2010/main" val="824645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126 part 1</a:t>
            </a:r>
            <a:endParaRPr lang="en-US" dirty="0"/>
          </a:p>
        </p:txBody>
      </p:sp>
      <p:sp>
        <p:nvSpPr>
          <p:cNvPr id="3" name="Content Placeholder 2"/>
          <p:cNvSpPr>
            <a:spLocks noGrp="1"/>
          </p:cNvSpPr>
          <p:nvPr>
            <p:ph idx="1"/>
          </p:nvPr>
        </p:nvSpPr>
        <p:spPr/>
        <p:txBody>
          <a:bodyPr>
            <a:normAutofit/>
          </a:bodyPr>
          <a:lstStyle/>
          <a:p>
            <a:r>
              <a:rPr lang="en-US" dirty="0" smtClean="0"/>
              <a:t>Child Abuse recognition training for all school employees and contractors. 3 hours of training every 5 years.</a:t>
            </a:r>
          </a:p>
          <a:p>
            <a:r>
              <a:rPr lang="en-US" dirty="0" smtClean="0"/>
              <a:t>Dr. </a:t>
            </a:r>
            <a:r>
              <a:rPr lang="en-US" dirty="0" err="1" smtClean="0"/>
              <a:t>Mileski</a:t>
            </a:r>
            <a:r>
              <a:rPr lang="en-US" dirty="0" smtClean="0"/>
              <a:t> is rolling out this training for all teachers. Training curriculum approve by PDE enables teachers to receive Act 48 credits for this training. </a:t>
            </a:r>
          </a:p>
          <a:p>
            <a:r>
              <a:rPr lang="en-US" dirty="0" smtClean="0"/>
              <a:t>The big changes…</a:t>
            </a:r>
          </a:p>
          <a:p>
            <a:pPr lvl="1"/>
            <a:r>
              <a:rPr lang="en-US" sz="2800" dirty="0" smtClean="0"/>
              <a:t>call </a:t>
            </a:r>
            <a:r>
              <a:rPr lang="en-US" sz="2800" dirty="0" err="1" smtClean="0"/>
              <a:t>Childline</a:t>
            </a:r>
            <a:r>
              <a:rPr lang="en-US" sz="2800" dirty="0" smtClean="0"/>
              <a:t> (800-932-0313) or Luzerne County Children &amp; Youth (570-826-8710) instead of law enforcement whenever there is suspicion of Child Abuse.</a:t>
            </a:r>
          </a:p>
          <a:p>
            <a:pPr lvl="1"/>
            <a:r>
              <a:rPr lang="en-US" sz="2800" dirty="0" smtClean="0"/>
              <a:t>Severely injured to…just a bruise </a:t>
            </a:r>
          </a:p>
          <a:p>
            <a:endParaRPr lang="en-US" dirty="0"/>
          </a:p>
        </p:txBody>
      </p:sp>
    </p:spTree>
    <p:extLst>
      <p:ext uri="{BB962C8B-B14F-4D97-AF65-F5344CB8AC3E}">
        <p14:creationId xmlns:p14="http://schemas.microsoft.com/office/powerpoint/2010/main" val="2772847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 126 part 2</a:t>
            </a:r>
            <a:endParaRPr lang="en-US" dirty="0"/>
          </a:p>
        </p:txBody>
      </p:sp>
      <p:sp>
        <p:nvSpPr>
          <p:cNvPr id="3" name="Content Placeholder 2"/>
          <p:cNvSpPr>
            <a:spLocks noGrp="1"/>
          </p:cNvSpPr>
          <p:nvPr>
            <p:ph idx="1"/>
          </p:nvPr>
        </p:nvSpPr>
        <p:spPr/>
        <p:txBody>
          <a:bodyPr/>
          <a:lstStyle/>
          <a:p>
            <a:r>
              <a:rPr lang="en-US" dirty="0" smtClean="0"/>
              <a:t>PDE is currently working on a one hour online course training on the Educator Discipline Act (EDA) at no cost to all school employees and contractors. </a:t>
            </a:r>
          </a:p>
          <a:p>
            <a:endParaRPr lang="en-US" dirty="0" smtClean="0"/>
          </a:p>
          <a:p>
            <a:r>
              <a:rPr lang="en-US" dirty="0" smtClean="0"/>
              <a:t>The EDA was updated on February 16, 2014 and now requires Mandatory Reporting for all educators and school administrators.</a:t>
            </a:r>
          </a:p>
          <a:p>
            <a:endParaRPr lang="en-US" dirty="0" smtClean="0"/>
          </a:p>
          <a:p>
            <a:r>
              <a:rPr lang="en-US" dirty="0" smtClean="0"/>
              <a:t>Since the PDE EDA training is not yet available I’m here today to introduce your mandatory reporting requirements.</a:t>
            </a:r>
            <a:endParaRPr lang="en-US" dirty="0"/>
          </a:p>
        </p:txBody>
      </p:sp>
    </p:spTree>
    <p:extLst>
      <p:ext uri="{BB962C8B-B14F-4D97-AF65-F5344CB8AC3E}">
        <p14:creationId xmlns:p14="http://schemas.microsoft.com/office/powerpoint/2010/main" val="5217280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EDA Mandatory Reporting for all educators</a:t>
            </a:r>
            <a:endParaRPr lang="en-US" dirty="0"/>
          </a:p>
        </p:txBody>
      </p:sp>
      <p:sp>
        <p:nvSpPr>
          <p:cNvPr id="3" name="Content Placeholder 2"/>
          <p:cNvSpPr>
            <a:spLocks noGrp="1"/>
          </p:cNvSpPr>
          <p:nvPr>
            <p:ph idx="1"/>
          </p:nvPr>
        </p:nvSpPr>
        <p:spPr/>
        <p:txBody>
          <a:bodyPr>
            <a:normAutofit/>
          </a:bodyPr>
          <a:lstStyle/>
          <a:p>
            <a:r>
              <a:rPr lang="en-US" dirty="0" smtClean="0"/>
              <a:t>All educators must now:</a:t>
            </a:r>
          </a:p>
          <a:p>
            <a:pPr lvl="1"/>
            <a:r>
              <a:rPr lang="en-US" sz="2800" dirty="0" smtClean="0"/>
              <a:t>File a mandatory report with PDE whenever they know of any conduct or inaction of another educator which constitutes sexual misconduct or sexual abuse or exploitation (use the Educator Mandatory Report Form); and</a:t>
            </a:r>
          </a:p>
          <a:p>
            <a:pPr lvl="1"/>
            <a:endParaRPr lang="en-US" sz="2800" dirty="0" smtClean="0"/>
          </a:p>
          <a:p>
            <a:pPr lvl="1"/>
            <a:r>
              <a:rPr lang="en-US" sz="2800" dirty="0" smtClean="0"/>
              <a:t>Self-report to their employing school entity within 72 hours any arrests or convictions for crimes enumerated under section 111 (e) and (f.1) of the Public School Code (use Arrest/Conviction Report and Certification Form).</a:t>
            </a:r>
          </a:p>
          <a:p>
            <a:pPr lvl="1"/>
            <a:endParaRPr lang="en-US" sz="2800" dirty="0"/>
          </a:p>
        </p:txBody>
      </p:sp>
    </p:spTree>
    <p:extLst>
      <p:ext uri="{BB962C8B-B14F-4D97-AF65-F5344CB8AC3E}">
        <p14:creationId xmlns:p14="http://schemas.microsoft.com/office/powerpoint/2010/main" val="3768531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EDA Mandatory Reporting for all school administrators</a:t>
            </a:r>
            <a:endParaRPr lang="en-US" dirty="0"/>
          </a:p>
        </p:txBody>
      </p:sp>
      <p:sp>
        <p:nvSpPr>
          <p:cNvPr id="3" name="Content Placeholder 2"/>
          <p:cNvSpPr>
            <a:spLocks noGrp="1"/>
          </p:cNvSpPr>
          <p:nvPr>
            <p:ph idx="1"/>
          </p:nvPr>
        </p:nvSpPr>
        <p:spPr/>
        <p:txBody>
          <a:bodyPr>
            <a:normAutofit lnSpcReduction="10000"/>
          </a:bodyPr>
          <a:lstStyle/>
          <a:p>
            <a:r>
              <a:rPr lang="en-US" dirty="0" smtClean="0"/>
              <a:t>School administrators must report any educator:</a:t>
            </a:r>
          </a:p>
          <a:p>
            <a:pPr lvl="1"/>
            <a:r>
              <a:rPr lang="en-US" sz="2800" dirty="0" smtClean="0"/>
              <a:t>Who has been provided with notice of intent to dismiss or remove for cause, notice of removal from eligibility lists for cause, or notice of intent not to reemploy for cause;</a:t>
            </a:r>
          </a:p>
          <a:p>
            <a:pPr lvl="1"/>
            <a:r>
              <a:rPr lang="en-US" sz="2800" dirty="0" smtClean="0"/>
              <a:t>Who has been arrested or convicted of any crime that is graded a misdemeanor or felony;</a:t>
            </a:r>
          </a:p>
          <a:p>
            <a:pPr lvl="1"/>
            <a:r>
              <a:rPr lang="en-US" sz="2800" dirty="0" smtClean="0"/>
              <a:t>Against whom there are any allegations of sexual misconduct or sexual abuse or exploitation involving a child or student;</a:t>
            </a:r>
          </a:p>
          <a:p>
            <a:pPr lvl="1"/>
            <a:r>
              <a:rPr lang="en-US" sz="2800" dirty="0" smtClean="0"/>
              <a:t>Where there is reasonable cause to suspect that he or she has caused physical injury to a child or student as a result of negligence or malice;</a:t>
            </a:r>
          </a:p>
        </p:txBody>
      </p:sp>
    </p:spTree>
    <p:extLst>
      <p:ext uri="{BB962C8B-B14F-4D97-AF65-F5344CB8AC3E}">
        <p14:creationId xmlns:p14="http://schemas.microsoft.com/office/powerpoint/2010/main" val="2128182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EDA Mandatory Reporting for all school administrators - continued</a:t>
            </a:r>
            <a:endParaRPr lang="en-US" dirty="0"/>
          </a:p>
        </p:txBody>
      </p:sp>
      <p:sp>
        <p:nvSpPr>
          <p:cNvPr id="3" name="Content Placeholder 2"/>
          <p:cNvSpPr>
            <a:spLocks noGrp="1"/>
          </p:cNvSpPr>
          <p:nvPr>
            <p:ph idx="1"/>
          </p:nvPr>
        </p:nvSpPr>
        <p:spPr/>
        <p:txBody>
          <a:bodyPr>
            <a:normAutofit lnSpcReduction="10000"/>
          </a:bodyPr>
          <a:lstStyle/>
          <a:p>
            <a:pPr lvl="1"/>
            <a:r>
              <a:rPr lang="en-US" sz="2800" dirty="0" smtClean="0"/>
              <a:t>Who has resigned or retired or otherwise separated from employment after a school entity has received information of alleged misconduct under the EDA;</a:t>
            </a:r>
          </a:p>
          <a:p>
            <a:pPr lvl="1"/>
            <a:r>
              <a:rPr lang="en-US" sz="2800" dirty="0" smtClean="0"/>
              <a:t>Who is a subject of a report filed by the school entity (relating to child protective services)</a:t>
            </a:r>
          </a:p>
          <a:p>
            <a:pPr lvl="1"/>
            <a:r>
              <a:rPr lang="en-US" sz="2800" dirty="0" smtClean="0"/>
              <a:t>Who the school entity knows to have been named as a perpetrator of an indicated or founded report (relating to child protective services)</a:t>
            </a:r>
          </a:p>
          <a:p>
            <a:pPr lvl="1"/>
            <a:endParaRPr lang="en-US" sz="2800" dirty="0"/>
          </a:p>
          <a:p>
            <a:pPr lvl="1"/>
            <a:r>
              <a:rPr lang="en-US" sz="2800" dirty="0" smtClean="0"/>
              <a:t>All reports must be filed within 15 days of </a:t>
            </a:r>
            <a:r>
              <a:rPr lang="en-US" sz="2800" dirty="0" smtClean="0"/>
              <a:t>discovery (use </a:t>
            </a:r>
            <a:r>
              <a:rPr lang="en-US" sz="2800" dirty="0" smtClean="0"/>
              <a:t>School Entity Mandatory Report </a:t>
            </a:r>
            <a:r>
              <a:rPr lang="en-US" sz="2800" dirty="0" smtClean="0"/>
              <a:t>Form).</a:t>
            </a:r>
            <a:endParaRPr lang="en-US" sz="2800" dirty="0" smtClean="0"/>
          </a:p>
          <a:p>
            <a:endParaRPr lang="en-US" dirty="0"/>
          </a:p>
        </p:txBody>
      </p:sp>
    </p:spTree>
    <p:extLst>
      <p:ext uri="{BB962C8B-B14F-4D97-AF65-F5344CB8AC3E}">
        <p14:creationId xmlns:p14="http://schemas.microsoft.com/office/powerpoint/2010/main" val="9143032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EDA Discretionary Reporting to PDE</a:t>
            </a:r>
            <a:endParaRPr lang="en-US" dirty="0"/>
          </a:p>
        </p:txBody>
      </p:sp>
      <p:sp>
        <p:nvSpPr>
          <p:cNvPr id="3" name="Content Placeholder 2"/>
          <p:cNvSpPr>
            <a:spLocks noGrp="1"/>
          </p:cNvSpPr>
          <p:nvPr>
            <p:ph idx="1"/>
          </p:nvPr>
        </p:nvSpPr>
        <p:spPr/>
        <p:txBody>
          <a:bodyPr>
            <a:normAutofit/>
          </a:bodyPr>
          <a:lstStyle/>
          <a:p>
            <a:r>
              <a:rPr lang="en-US" sz="3200" dirty="0" smtClean="0"/>
              <a:t>It is the Professional Standards and Practices Commission belief that as educational leaders your ETHICAL responsibility to report misconduct extends beyond the specified mandated reports. Specifically, whenever you believe that an educator is involved in misconduct that implicates his or her fitness to serve children you should report the misconduct to PDE (use educator misconduct complaint form).</a:t>
            </a:r>
            <a:endParaRPr lang="en-US" sz="3200" dirty="0"/>
          </a:p>
        </p:txBody>
      </p:sp>
    </p:spTree>
    <p:extLst>
      <p:ext uri="{BB962C8B-B14F-4D97-AF65-F5344CB8AC3E}">
        <p14:creationId xmlns:p14="http://schemas.microsoft.com/office/powerpoint/2010/main" val="315888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Forms/Brochure </a:t>
            </a:r>
            <a:endParaRPr lang="en-US" dirty="0"/>
          </a:p>
        </p:txBody>
      </p:sp>
      <p:sp>
        <p:nvSpPr>
          <p:cNvPr id="3" name="Content Placeholder 2"/>
          <p:cNvSpPr>
            <a:spLocks noGrp="1"/>
          </p:cNvSpPr>
          <p:nvPr>
            <p:ph idx="1"/>
          </p:nvPr>
        </p:nvSpPr>
        <p:spPr/>
        <p:txBody>
          <a:bodyPr/>
          <a:lstStyle/>
          <a:p>
            <a:r>
              <a:rPr lang="en-US" dirty="0" smtClean="0"/>
              <a:t>All </a:t>
            </a:r>
            <a:r>
              <a:rPr lang="en-US" dirty="0" smtClean="0"/>
              <a:t>forms on the WBASD </a:t>
            </a:r>
            <a:r>
              <a:rPr lang="en-US" dirty="0" smtClean="0"/>
              <a:t>Human Resources Web </a:t>
            </a:r>
            <a:r>
              <a:rPr lang="en-US" dirty="0" smtClean="0"/>
              <a:t>page:</a:t>
            </a:r>
            <a:endParaRPr lang="en-US" dirty="0" smtClean="0"/>
          </a:p>
          <a:p>
            <a:pPr lvl="1"/>
            <a:r>
              <a:rPr lang="en-US" sz="2800" dirty="0" smtClean="0"/>
              <a:t>Educator Mandatory Report Form </a:t>
            </a:r>
          </a:p>
          <a:p>
            <a:pPr lvl="1"/>
            <a:r>
              <a:rPr lang="en-US" sz="2800" dirty="0" smtClean="0"/>
              <a:t>Arrest/Conviction Report and Certification Form</a:t>
            </a:r>
          </a:p>
          <a:p>
            <a:pPr lvl="1"/>
            <a:r>
              <a:rPr lang="en-US" sz="2800" dirty="0" smtClean="0"/>
              <a:t>School Entity Mandatory Report Form (for Administrators)</a:t>
            </a:r>
          </a:p>
          <a:p>
            <a:pPr lvl="1"/>
            <a:r>
              <a:rPr lang="en-US" sz="2800" dirty="0" smtClean="0"/>
              <a:t>Educator Misconduct Complaint Form</a:t>
            </a:r>
          </a:p>
          <a:p>
            <a:endParaRPr lang="en-US" dirty="0"/>
          </a:p>
          <a:p>
            <a:r>
              <a:rPr lang="en-US" dirty="0" smtClean="0"/>
              <a:t>PA’s </a:t>
            </a:r>
            <a:r>
              <a:rPr lang="en-US" dirty="0" smtClean="0"/>
              <a:t>Code of Professional Practice and Conduct for Educators</a:t>
            </a:r>
          </a:p>
          <a:p>
            <a:endParaRPr lang="en-US" dirty="0"/>
          </a:p>
        </p:txBody>
      </p:sp>
    </p:spTree>
    <p:extLst>
      <p:ext uri="{BB962C8B-B14F-4D97-AF65-F5344CB8AC3E}">
        <p14:creationId xmlns:p14="http://schemas.microsoft.com/office/powerpoint/2010/main" val="4083658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0" y="365125"/>
            <a:ext cx="10515600" cy="1325563"/>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6000" dirty="0" smtClean="0"/>
              <a:t>QUESTIONS ???</a:t>
            </a:r>
            <a:endParaRPr lang="en-US" sz="6000" dirty="0"/>
          </a:p>
        </p:txBody>
      </p:sp>
    </p:spTree>
    <p:extLst>
      <p:ext uri="{BB962C8B-B14F-4D97-AF65-F5344CB8AC3E}">
        <p14:creationId xmlns:p14="http://schemas.microsoft.com/office/powerpoint/2010/main" val="2059674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TotalTime>
  <Words>570</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Act 126 &amp; Educator Discipline Act Mandatory Reporting</vt:lpstr>
      <vt:lpstr>Act 126 part 1</vt:lpstr>
      <vt:lpstr>Act 126 part 2</vt:lpstr>
      <vt:lpstr>EDA Mandatory Reporting for all educators</vt:lpstr>
      <vt:lpstr>EDA Mandatory Reporting for all school administrators</vt:lpstr>
      <vt:lpstr>EDA Mandatory Reporting for all school administrators - continued</vt:lpstr>
      <vt:lpstr>EDA Discretionary Reporting to PDE</vt:lpstr>
      <vt:lpstr>Forms/Brochure </vt:lpstr>
      <vt:lpstr>        QUESTIONS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 126 &amp; Educator Discipline Act Mandatory Reporting</dc:title>
  <dc:creator>Microsoft account</dc:creator>
  <cp:lastModifiedBy>Microsoft account</cp:lastModifiedBy>
  <cp:revision>27</cp:revision>
  <dcterms:created xsi:type="dcterms:W3CDTF">2015-02-13T00:16:28Z</dcterms:created>
  <dcterms:modified xsi:type="dcterms:W3CDTF">2015-02-13T03:39:04Z</dcterms:modified>
</cp:coreProperties>
</file>