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58" r:id="rId4"/>
    <p:sldId id="29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3" r:id="rId17"/>
    <p:sldId id="286" r:id="rId18"/>
    <p:sldId id="287" r:id="rId19"/>
    <p:sldId id="270" r:id="rId20"/>
    <p:sldId id="271" r:id="rId21"/>
    <p:sldId id="272" r:id="rId22"/>
    <p:sldId id="273" r:id="rId23"/>
    <p:sldId id="280" r:id="rId24"/>
    <p:sldId id="281" r:id="rId25"/>
    <p:sldId id="288" r:id="rId26"/>
    <p:sldId id="289" r:id="rId27"/>
    <p:sldId id="284" r:id="rId28"/>
    <p:sldId id="274" r:id="rId29"/>
    <p:sldId id="291" r:id="rId30"/>
    <p:sldId id="275" r:id="rId31"/>
    <p:sldId id="276" r:id="rId32"/>
    <p:sldId id="277" r:id="rId33"/>
    <p:sldId id="278" r:id="rId34"/>
    <p:sldId id="279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  <a:srgbClr val="64C7D4"/>
    <a:srgbClr val="FF5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7BABD-FA92-4A3A-B51D-E857ED78D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4894B-DE5D-404B-B9B3-B6994DF39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4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4894B-DE5D-404B-B9B3-B6994DF390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3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537-AF87-4992-8769-A87ECEF300C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7D798CF-D7EC-4392-B3C2-A310FB8B64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537-AF87-4992-8769-A87ECEF300C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8CF-D7EC-4392-B3C2-A310FB8B6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537-AF87-4992-8769-A87ECEF300C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8CF-D7EC-4392-B3C2-A310FB8B6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537-AF87-4992-8769-A87ECEF300C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8CF-D7EC-4392-B3C2-A310FB8B64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537-AF87-4992-8769-A87ECEF300C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D798CF-D7EC-4392-B3C2-A310FB8B64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537-AF87-4992-8769-A87ECEF300C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8CF-D7EC-4392-B3C2-A310FB8B64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537-AF87-4992-8769-A87ECEF300C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8CF-D7EC-4392-B3C2-A310FB8B64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537-AF87-4992-8769-A87ECEF300C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8CF-D7EC-4392-B3C2-A310FB8B6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537-AF87-4992-8769-A87ECEF300C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8CF-D7EC-4392-B3C2-A310FB8B6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537-AF87-4992-8769-A87ECEF300C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8CF-D7EC-4392-B3C2-A310FB8B64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537-AF87-4992-8769-A87ECEF300C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D798CF-D7EC-4392-B3C2-A310FB8B64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E92537-AF87-4992-8769-A87ECEF300C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D798CF-D7EC-4392-B3C2-A310FB8B64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8000" dirty="0" smtClean="0"/>
              <a:t>And Vocabulary Growth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8000" dirty="0" smtClean="0">
                <a:solidFill>
                  <a:srgbClr val="002060"/>
                </a:solidFill>
              </a:rPr>
              <a:t>Mastering Reading Through Reasoning</a:t>
            </a:r>
          </a:p>
          <a:p>
            <a:r>
              <a:rPr lang="en-US" sz="8000" dirty="0" smtClean="0"/>
              <a:t>Dr. Arthur </a:t>
            </a:r>
            <a:r>
              <a:rPr lang="en-US" sz="8000" dirty="0" err="1" smtClean="0"/>
              <a:t>Whimbey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Reading For Context Clues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0528" y="883693"/>
            <a:ext cx="8229600" cy="594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you distinguish (tell the difference) between the Greek and Roman buildings?</a:t>
            </a:r>
          </a:p>
          <a:p>
            <a:endParaRPr lang="en-US" sz="3600" dirty="0"/>
          </a:p>
          <a:p>
            <a:r>
              <a:rPr lang="en-US" sz="2800" dirty="0" smtClean="0"/>
              <a:t>The company claimed that the amount of chemicals it dumped into the river was negligible – too small to have any effect.</a:t>
            </a:r>
          </a:p>
          <a:p>
            <a:endParaRPr lang="en-US" sz="2800" dirty="0"/>
          </a:p>
          <a:p>
            <a:r>
              <a:rPr lang="en-US" sz="2800" dirty="0" smtClean="0"/>
              <a:t>The bottle’s capacity, the  amount of liquid it can hold, can be measured in ounces or milliliters.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16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Set off by parentheses, the meaning of distinguish is tell the difference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314700" y="1312485"/>
            <a:ext cx="190500" cy="424934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456261" y="3288268"/>
            <a:ext cx="190500" cy="4572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253001" y="4736782"/>
            <a:ext cx="190500" cy="3048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328" y="37454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Set off by a hyphen, negligible means too small to have any effect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2972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Set off by commas, capacity means the amount of liquid it can hold.    </a:t>
            </a:r>
            <a:r>
              <a:rPr lang="en-US" sz="1000" dirty="0" smtClean="0"/>
              <a:t>Page </a:t>
            </a:r>
            <a:r>
              <a:rPr lang="en-US" sz="1000" dirty="0"/>
              <a:t>4</a:t>
            </a:r>
            <a:endParaRPr lang="en-US" sz="10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5638800" y="1312485"/>
            <a:ext cx="190500" cy="424934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543800" y="4736241"/>
            <a:ext cx="190500" cy="273102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072" y="2373868"/>
            <a:ext cx="8534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2872" y="297134"/>
            <a:ext cx="86868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II      Meaning Stated Without Punctuation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1634028"/>
            <a:ext cx="7520940" cy="3928572"/>
          </a:xfrm>
        </p:spPr>
        <p:txBody>
          <a:bodyPr anchor="ctr">
            <a:normAutofit/>
          </a:bodyPr>
          <a:lstStyle/>
          <a:p>
            <a:pPr marL="64008" indent="0">
              <a:buNone/>
            </a:pPr>
            <a:r>
              <a:rPr lang="en-US" sz="2800" dirty="0" smtClean="0"/>
              <a:t>In Case I, you learned how the definition of a word is often stated in a sentence </a:t>
            </a:r>
            <a:r>
              <a:rPr lang="en-US" sz="2800" dirty="0" smtClean="0">
                <a:solidFill>
                  <a:srgbClr val="0070C0"/>
                </a:solidFill>
              </a:rPr>
              <a:t>with</a:t>
            </a:r>
            <a:r>
              <a:rPr lang="en-US" sz="2800" dirty="0" smtClean="0"/>
              <a:t> the use of punctuation marks.</a:t>
            </a:r>
          </a:p>
          <a:p>
            <a:pPr marL="64008" indent="0">
              <a:buNone/>
            </a:pPr>
            <a:endParaRPr lang="en-US" sz="2800" dirty="0" smtClean="0"/>
          </a:p>
          <a:p>
            <a:pPr marL="64008" indent="0">
              <a:buNone/>
            </a:pPr>
            <a:r>
              <a:rPr lang="en-US" sz="2800" dirty="0" smtClean="0"/>
              <a:t>In Case II, the meaning of the word is again stated in the sentence.  </a:t>
            </a:r>
            <a:r>
              <a:rPr lang="en-US" sz="2800" dirty="0" smtClean="0">
                <a:solidFill>
                  <a:srgbClr val="0070C0"/>
                </a:solidFill>
              </a:rPr>
              <a:t>BUT</a:t>
            </a:r>
            <a:r>
              <a:rPr lang="en-US" sz="2800" dirty="0" smtClean="0"/>
              <a:t> in this case it is </a:t>
            </a:r>
            <a:r>
              <a:rPr lang="en-US" sz="2800" dirty="0" smtClean="0">
                <a:solidFill>
                  <a:srgbClr val="0070C0"/>
                </a:solidFill>
              </a:rPr>
              <a:t>NOT</a:t>
            </a:r>
            <a:r>
              <a:rPr lang="en-US" sz="2800" dirty="0" smtClean="0"/>
              <a:t> set off by punctuation marks.  </a:t>
            </a:r>
          </a:p>
          <a:p>
            <a:pPr marL="64008" indent="0">
              <a:buNone/>
            </a:pPr>
            <a:endParaRPr lang="en-US" sz="1000" dirty="0"/>
          </a:p>
          <a:p>
            <a:pPr marL="64008" indent="0">
              <a:buNone/>
            </a:pPr>
            <a:r>
              <a:rPr lang="en-US" sz="1000" dirty="0" smtClean="0"/>
              <a:t>                                                                                                                                                                                                                     Page 7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3733800"/>
            <a:ext cx="2743200" cy="3048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91400" y="3733800"/>
            <a:ext cx="746760" cy="3048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2350" y="4114800"/>
            <a:ext cx="2159450" cy="3048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79670" y="4102590"/>
            <a:ext cx="2030730" cy="31701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826" y="4609628"/>
            <a:ext cx="2666373" cy="343371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0"/>
            <a:ext cx="8763000" cy="2072640"/>
          </a:xfrm>
        </p:spPr>
        <p:txBody>
          <a:bodyPr anchor="ctr"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 sentence which contains the meaning of the word </a:t>
            </a:r>
            <a:r>
              <a:rPr lang="en-US" dirty="0" smtClean="0">
                <a:solidFill>
                  <a:srgbClr val="00B050"/>
                </a:solidFill>
              </a:rPr>
              <a:t>not</a:t>
            </a:r>
            <a:r>
              <a:rPr lang="en-US" dirty="0" smtClean="0">
                <a:solidFill>
                  <a:schemeClr val="accent2"/>
                </a:solidFill>
              </a:rPr>
              <a:t> set off by punctuation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2472228"/>
            <a:ext cx="8305800" cy="3928572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en-US" sz="3200" dirty="0" smtClean="0"/>
              <a:t>Farm country has its own special 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aroma</a:t>
            </a:r>
            <a:r>
              <a:rPr lang="en-US" sz="32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and when I notice that smell I know I’m close to home and far from the city.</a:t>
            </a:r>
          </a:p>
          <a:p>
            <a:pPr marL="64008" indent="0">
              <a:buNone/>
            </a:pPr>
            <a:endParaRPr lang="en-US" sz="1400" dirty="0" smtClean="0"/>
          </a:p>
          <a:p>
            <a:pPr marL="64008" indent="0">
              <a:buNone/>
            </a:pPr>
            <a:r>
              <a:rPr lang="en-US" sz="2600" dirty="0" smtClean="0"/>
              <a:t>The word “and” tells us something similar is coming.</a:t>
            </a:r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 smtClean="0"/>
              <a:t>But the location is not the same so something else is similar.</a:t>
            </a:r>
            <a:endParaRPr lang="en-US" sz="2600" dirty="0" smtClean="0"/>
          </a:p>
          <a:p>
            <a:pPr marL="64008" indent="0">
              <a:buNone/>
            </a:pPr>
            <a:endParaRPr lang="en-US" sz="2600" dirty="0"/>
          </a:p>
          <a:p>
            <a:pPr marL="64008" indent="0">
              <a:buNone/>
            </a:pPr>
            <a:r>
              <a:rPr lang="en-US" sz="2600" dirty="0" smtClean="0"/>
              <a:t>The sentence mentions the farm’s aroma, then it talks about that aroma as “that smell.”   </a:t>
            </a:r>
          </a:p>
          <a:p>
            <a:pPr marL="64008" indent="0">
              <a:buNone/>
            </a:pPr>
            <a:endParaRPr lang="en-US" sz="2600" dirty="0" smtClean="0"/>
          </a:p>
          <a:p>
            <a:pPr marL="64008" indent="0">
              <a:buNone/>
            </a:pPr>
            <a:r>
              <a:rPr lang="en-US" sz="2600" dirty="0" smtClean="0"/>
              <a:t>This context clue shows that “aroma” means “smell.”          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9</a:t>
            </a:r>
            <a:endParaRPr lang="en-US" sz="2800" dirty="0"/>
          </a:p>
        </p:txBody>
      </p:sp>
      <p:sp>
        <p:nvSpPr>
          <p:cNvPr id="4" name="Up Arrow 3"/>
          <p:cNvSpPr/>
          <p:nvPr/>
        </p:nvSpPr>
        <p:spPr>
          <a:xfrm>
            <a:off x="5715000" y="2755710"/>
            <a:ext cx="190500" cy="3048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2590800"/>
            <a:ext cx="838200" cy="2286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2819400"/>
            <a:ext cx="685800" cy="3048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00066"/>
            <a:ext cx="16764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48400" y="3128750"/>
            <a:ext cx="8382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What is the meaning of infection?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7879" y="304800"/>
            <a:ext cx="8534400" cy="64008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en-US" sz="3200" dirty="0" smtClean="0"/>
          </a:p>
          <a:p>
            <a:pPr marL="64008" indent="0">
              <a:buNone/>
            </a:pPr>
            <a:endParaRPr lang="en-US" sz="3200" dirty="0"/>
          </a:p>
          <a:p>
            <a:pPr marL="64008" indent="0">
              <a:buNone/>
            </a:pPr>
            <a:endParaRPr lang="en-US" sz="3200" dirty="0" smtClean="0"/>
          </a:p>
          <a:p>
            <a:pPr marL="64008" indent="0">
              <a:buNone/>
            </a:pPr>
            <a:r>
              <a:rPr lang="en-US" sz="3200" dirty="0" smtClean="0"/>
              <a:t>Dying from an </a:t>
            </a:r>
            <a:r>
              <a:rPr lang="en-US" sz="3200" dirty="0" smtClean="0">
                <a:solidFill>
                  <a:schemeClr val="accent2"/>
                </a:solidFill>
              </a:rPr>
              <a:t>infection </a:t>
            </a:r>
            <a:r>
              <a:rPr lang="en-US" sz="3200" dirty="0" smtClean="0"/>
              <a:t>was common until modern medicines were developed that could stop the spread of disease in the body.</a:t>
            </a:r>
          </a:p>
          <a:p>
            <a:pPr marL="64008" indent="0"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endParaRPr lang="en-US" sz="1000" dirty="0">
              <a:solidFill>
                <a:srgbClr val="FF5C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6908" indent="-342900"/>
            <a:r>
              <a:rPr lang="en-US" sz="2200" dirty="0" smtClean="0"/>
              <a:t>The clue in this sentence tells you that an “infection” </a:t>
            </a:r>
            <a:r>
              <a:rPr lang="en-US" sz="2200" dirty="0" smtClean="0">
                <a:solidFill>
                  <a:schemeClr val="accent2"/>
                </a:solidFill>
              </a:rPr>
              <a:t>was</a:t>
            </a:r>
            <a:r>
              <a:rPr lang="en-US" sz="2200" dirty="0" smtClean="0"/>
              <a:t> common </a:t>
            </a:r>
            <a:r>
              <a:rPr lang="en-US" sz="2200" dirty="0" smtClean="0">
                <a:solidFill>
                  <a:schemeClr val="accent2"/>
                </a:solidFill>
              </a:rPr>
              <a:t>until </a:t>
            </a:r>
            <a:r>
              <a:rPr lang="en-US" sz="2200" dirty="0" smtClean="0"/>
              <a:t>medicines were developed.</a:t>
            </a:r>
          </a:p>
          <a:p>
            <a:pPr marL="64008" indent="0">
              <a:buNone/>
            </a:pPr>
            <a:endParaRPr lang="en-US" sz="2200" dirty="0" smtClean="0"/>
          </a:p>
          <a:p>
            <a:pPr marL="406908" indent="-342900"/>
            <a:r>
              <a:rPr lang="en-US" sz="2200" dirty="0" smtClean="0"/>
              <a:t>The medicine stopped the </a:t>
            </a:r>
            <a:r>
              <a:rPr lang="en-US" sz="2200" dirty="0" smtClean="0">
                <a:solidFill>
                  <a:schemeClr val="accent2"/>
                </a:solidFill>
              </a:rPr>
              <a:t>spread of disease </a:t>
            </a:r>
            <a:r>
              <a:rPr lang="en-US" sz="2200" dirty="0" smtClean="0"/>
              <a:t>or infection.</a:t>
            </a:r>
          </a:p>
          <a:p>
            <a:pPr marL="64008" indent="0">
              <a:buNone/>
            </a:pPr>
            <a:endParaRPr lang="en-US" sz="2200" dirty="0"/>
          </a:p>
          <a:p>
            <a:pPr marL="406908" indent="-342900"/>
            <a:r>
              <a:rPr lang="en-US" sz="2200" dirty="0" smtClean="0"/>
              <a:t>This type of context clue is often used in textbooks.  Read your textbooks carefully!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algn="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7</a:t>
            </a:r>
          </a:p>
          <a:p>
            <a:pPr marL="64008" indent="0">
              <a:buNone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</a:p>
          <a:p>
            <a:pPr marL="64008" indent="0">
              <a:buNone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2209800"/>
            <a:ext cx="32766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715000" y="1819701"/>
            <a:ext cx="698879" cy="3810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0" y="1819701"/>
            <a:ext cx="657367" cy="3810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67367" y="2200701"/>
            <a:ext cx="1247633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00" y="228600"/>
            <a:ext cx="85481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Build your skills figuring out word meaning stated “without punctuation.”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pPr marL="64008" indent="0">
              <a:buNone/>
            </a:pPr>
            <a:r>
              <a:rPr lang="en-US" sz="2800" dirty="0" smtClean="0"/>
              <a:t>You should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en-US" sz="2800" dirty="0" smtClean="0"/>
              <a:t> how much time you need to study for a test because a careful guess can help you plan your studying.</a:t>
            </a:r>
          </a:p>
          <a:p>
            <a:pPr marL="64008" indent="0">
              <a:buNone/>
            </a:pPr>
            <a:endParaRPr lang="en-US" sz="4000" dirty="0"/>
          </a:p>
          <a:p>
            <a:pPr marL="64008" indent="0">
              <a:buNone/>
            </a:pPr>
            <a:r>
              <a:rPr lang="en-US" sz="2800" dirty="0" smtClean="0"/>
              <a:t>Traveling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abroad</a:t>
            </a:r>
            <a:r>
              <a:rPr lang="en-US" sz="2800" dirty="0" smtClean="0"/>
              <a:t> is educational because you can learn a lot from seeing how people in other countries live.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3784" y="2724090"/>
            <a:ext cx="78605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The clue word because tells you that to “estimate” means to guess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0" y="2099480"/>
            <a:ext cx="6306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81800" y="3733800"/>
            <a:ext cx="533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2181" y="45059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clue word because tells you that “abroad” means “other countries.” 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                 </a:t>
            </a:r>
            <a:r>
              <a:rPr lang="en-US" sz="1000" dirty="0" smtClean="0"/>
              <a:t> Page 8</a:t>
            </a:r>
            <a:endParaRPr lang="en-US" sz="1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086600" y="2514600"/>
            <a:ext cx="990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51779" y="3691720"/>
            <a:ext cx="11771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09313" y="4114800"/>
            <a:ext cx="19342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990600" y="2175680"/>
            <a:ext cx="1143000" cy="338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495800" y="3352800"/>
            <a:ext cx="1143000" cy="338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41159" y="2514600"/>
            <a:ext cx="16212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1223180"/>
            <a:ext cx="88392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8534400" cy="1348740"/>
          </a:xfrm>
        </p:spPr>
        <p:txBody>
          <a:bodyPr anchor="ctr"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Continue building </a:t>
            </a:r>
            <a:r>
              <a:rPr lang="en-US" sz="2800" dirty="0">
                <a:solidFill>
                  <a:schemeClr val="accent2"/>
                </a:solidFill>
              </a:rPr>
              <a:t>your skills figuring out word meaning stated “without punctuation.”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5328" y="1905000"/>
            <a:ext cx="7772400" cy="4572000"/>
          </a:xfrm>
        </p:spPr>
        <p:txBody>
          <a:bodyPr/>
          <a:lstStyle/>
          <a:p>
            <a:pPr marL="64008" indent="0">
              <a:buNone/>
            </a:pPr>
            <a:r>
              <a:rPr lang="en-US" sz="2800" dirty="0" smtClean="0"/>
              <a:t>The earth’s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axis</a:t>
            </a:r>
            <a:r>
              <a:rPr lang="en-US" sz="2800" dirty="0" smtClean="0"/>
              <a:t> is an imaginary line running through its center – from the North to the South Pole – around which the earth spins.</a:t>
            </a:r>
          </a:p>
          <a:p>
            <a:pPr marL="64008" indent="0">
              <a:buNone/>
            </a:pPr>
            <a:endParaRPr lang="en-US" sz="2800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sz="2800" dirty="0" smtClean="0"/>
              <a:t>My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</a:t>
            </a:r>
            <a:r>
              <a:rPr lang="en-US" sz="2800" dirty="0" smtClean="0"/>
              <a:t> that the project would be too expensive for us to do was also the objection of others.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288268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context clue is “is” which tells us an axis is “an imaginary line around which the earth spins.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84478" y="2286000"/>
            <a:ext cx="21336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7603" y="52694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context clue is “also” which tells us the synonym for objection is argument.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81400" y="5087498"/>
            <a:ext cx="1143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819400" y="1981200"/>
            <a:ext cx="304800" cy="3048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0403" y="1692533"/>
            <a:ext cx="86868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438400" y="4724400"/>
            <a:ext cx="533400" cy="381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Try a few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Cassie took her time when she wrote in </a:t>
            </a:r>
            <a:r>
              <a:rPr lang="en-US" b="1" dirty="0"/>
              <a:t>cursive</a:t>
            </a:r>
            <a:r>
              <a:rPr lang="en-US" dirty="0"/>
              <a:t>, slowly making each word out of an elegant</a:t>
            </a:r>
            <a:r>
              <a:rPr lang="en-US" b="1" dirty="0"/>
              <a:t> </a:t>
            </a:r>
            <a:r>
              <a:rPr lang="en-US" dirty="0"/>
              <a:t>series of arcs and loops.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>
                <a:solidFill>
                  <a:srgbClr val="00B0F0"/>
                </a:solidFill>
              </a:rPr>
              <a:t>Cursive is an elegant series of arcs and loops.</a:t>
            </a: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Tracy held the flower as gently as she could, fearing that the delicate</a:t>
            </a:r>
            <a:r>
              <a:rPr lang="en-US" b="1" dirty="0"/>
              <a:t> </a:t>
            </a:r>
            <a:r>
              <a:rPr lang="en-US" dirty="0"/>
              <a:t>stem would break.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Delicate means gently.</a:t>
            </a:r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0" y="18288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22098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" y="1371600"/>
            <a:ext cx="8305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124200" y="4038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4419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114800" y="3810000"/>
            <a:ext cx="838200" cy="304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19200" y="4132997"/>
            <a:ext cx="990600" cy="304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Again!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Don’t feel </a:t>
            </a:r>
            <a:r>
              <a:rPr lang="en-US" b="1" dirty="0"/>
              <a:t>contempt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dislike for yourself when you  must stop running to catch your breath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signal word is in this sentence?</a:t>
            </a:r>
          </a:p>
          <a:p>
            <a:pPr lvl="1"/>
            <a:r>
              <a:rPr lang="en-US" dirty="0" smtClean="0"/>
              <a:t>What is the meaning of contempt?</a:t>
            </a:r>
          </a:p>
          <a:p>
            <a:pPr marL="320040" lvl="1" indent="0">
              <a:buNone/>
            </a:pPr>
            <a:endParaRPr lang="en-US" dirty="0"/>
          </a:p>
          <a:p>
            <a:r>
              <a:rPr lang="en-US" dirty="0"/>
              <a:t>Owls are nocturnal.  They fly around and look for food at night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is the subject in both sentences?</a:t>
            </a:r>
          </a:p>
          <a:p>
            <a:pPr lvl="1"/>
            <a:r>
              <a:rPr lang="en-US" dirty="0" smtClean="0"/>
              <a:t>When do owls fly around in the second sentence?</a:t>
            </a:r>
          </a:p>
          <a:p>
            <a:pPr lvl="1"/>
            <a:r>
              <a:rPr lang="en-US" dirty="0" smtClean="0"/>
              <a:t>What does nocturnal mean?</a:t>
            </a: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62400" y="1600200"/>
            <a:ext cx="304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447800"/>
            <a:ext cx="7772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19200" y="3657600"/>
            <a:ext cx="762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33800" y="3657600"/>
            <a:ext cx="6858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Couple More.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 feel so </a:t>
            </a:r>
            <a:r>
              <a:rPr lang="en-US" dirty="0" smtClean="0"/>
              <a:t>sad </a:t>
            </a:r>
            <a:r>
              <a:rPr lang="en-US" dirty="0"/>
              <a:t>and </a:t>
            </a:r>
            <a:r>
              <a:rPr lang="en-US" b="1" dirty="0"/>
              <a:t>melancholy</a:t>
            </a:r>
            <a:r>
              <a:rPr lang="en-US" dirty="0"/>
              <a:t> on Wednesday mornings, and I don't even know why.  </a:t>
            </a:r>
            <a:endParaRPr lang="en-US" dirty="0" smtClean="0"/>
          </a:p>
          <a:p>
            <a:pPr marL="320040" lvl="1" indent="0">
              <a:buNone/>
            </a:pPr>
            <a:r>
              <a:rPr lang="en-US" dirty="0" smtClean="0"/>
              <a:t>What is the signal word in this sentence?</a:t>
            </a:r>
          </a:p>
          <a:p>
            <a:pPr marL="320040" lvl="1" indent="0">
              <a:buNone/>
            </a:pPr>
            <a:r>
              <a:rPr lang="en-US" dirty="0" smtClean="0"/>
              <a:t>What is the meaning of melancholy?</a:t>
            </a:r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/>
              <a:t>When we came into the classroom and saw the little candy bars on our desks, I </a:t>
            </a:r>
            <a:r>
              <a:rPr lang="en-US" b="1" dirty="0"/>
              <a:t>misconstrued</a:t>
            </a:r>
            <a:r>
              <a:rPr lang="en-US" dirty="0"/>
              <a:t> it to mean that we should eat the candy bars before waiting for instructions. I only realized my error after chewing up mine. </a:t>
            </a:r>
            <a:endParaRPr lang="en-US" dirty="0" smtClean="0"/>
          </a:p>
          <a:p>
            <a:pPr lvl="1"/>
            <a:r>
              <a:rPr lang="en-US" dirty="0" smtClean="0"/>
              <a:t>How will you determine the meaning of misconstrued?</a:t>
            </a:r>
            <a:endParaRPr lang="en-US" dirty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67000" y="1524000"/>
            <a:ext cx="457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7772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III Meaning Given by Contrast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8382000" cy="39285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800" dirty="0" smtClean="0"/>
              <a:t>Cases I and II showed how a word’s meaning is often stated clearly in the other words of a sentence.</a:t>
            </a:r>
          </a:p>
          <a:p>
            <a:pPr marL="64008" indent="0">
              <a:buNone/>
            </a:pPr>
            <a:endParaRPr lang="en-US" sz="2800" dirty="0" smtClean="0"/>
          </a:p>
          <a:p>
            <a:pPr marL="64008" indent="0">
              <a:buNone/>
            </a:pPr>
            <a:r>
              <a:rPr lang="en-US" sz="2800" dirty="0" smtClean="0"/>
              <a:t>In Case III, a word’s meaning is again given in the sentence; BUT in this case it is given by contrast in the sentence.</a:t>
            </a:r>
          </a:p>
          <a:p>
            <a:pPr marL="64008" indent="0">
              <a:buNone/>
            </a:pPr>
            <a:endParaRPr lang="en-US" sz="2800" dirty="0" smtClean="0"/>
          </a:p>
          <a:p>
            <a:pPr marL="64008" indent="0">
              <a:buNone/>
            </a:pPr>
            <a:r>
              <a:rPr lang="en-US" sz="2800" dirty="0" smtClean="0"/>
              <a:t>A </a:t>
            </a:r>
            <a:r>
              <a:rPr lang="en-US" sz="2800" i="1" dirty="0" smtClean="0"/>
              <a:t>contrast</a:t>
            </a:r>
            <a:r>
              <a:rPr lang="en-US" sz="2800" dirty="0" smtClean="0"/>
              <a:t> is a word or idea that is </a:t>
            </a:r>
            <a:r>
              <a:rPr lang="en-US" sz="2800" i="1" dirty="0" smtClean="0"/>
              <a:t>the opposite of</a:t>
            </a:r>
            <a:r>
              <a:rPr lang="en-US" sz="2800" dirty="0" smtClean="0"/>
              <a:t> the key word.                                                            </a:t>
            </a:r>
            <a:r>
              <a:rPr lang="en-US" sz="1000" dirty="0" smtClean="0"/>
              <a:t>Page 11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3475038"/>
            <a:ext cx="1447800" cy="411162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6128" y="3962400"/>
            <a:ext cx="4341471" cy="30480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Introduction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1557828"/>
            <a:ext cx="7520940" cy="44619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dirty="0" smtClean="0"/>
              <a:t>To understand what you read, you must first know the meanings of the words.   </a:t>
            </a:r>
          </a:p>
          <a:p>
            <a:pPr marL="64008" indent="0">
              <a:buNone/>
            </a:pPr>
            <a:endParaRPr lang="en-US" sz="2400" dirty="0" smtClean="0"/>
          </a:p>
          <a:p>
            <a:pPr marL="64008" indent="0">
              <a:buNone/>
            </a:pPr>
            <a:r>
              <a:rPr lang="en-US" sz="2400" dirty="0" smtClean="0"/>
              <a:t>Nothing can disturb your reading more, and confuse you more, than running into one unfamiliar word after another.</a:t>
            </a:r>
          </a:p>
          <a:p>
            <a:pPr marL="64008" indent="0">
              <a:buNone/>
            </a:pPr>
            <a:endParaRPr lang="en-US" sz="2400" dirty="0" smtClean="0"/>
          </a:p>
          <a:p>
            <a:pPr marL="64008" indent="0">
              <a:buNone/>
            </a:pPr>
            <a:r>
              <a:rPr lang="en-US" sz="2400" dirty="0" smtClean="0"/>
              <a:t>One way to increase your understanding of the vocabulary in reading material is to use context clues that surround the word.  </a:t>
            </a:r>
          </a:p>
          <a:p>
            <a:pPr marL="64008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                                                   </a:t>
            </a:r>
            <a:r>
              <a:rPr lang="en-US" sz="800" dirty="0" smtClean="0"/>
              <a:t>                                       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53400" y="6375484"/>
            <a:ext cx="5790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Page 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320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chemeClr val="accent2"/>
                </a:solidFill>
              </a:rPr>
              <a:t>Contrast Signal Words: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2286000" cy="457200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n-US" sz="3200" dirty="0" smtClean="0"/>
              <a:t>but</a:t>
            </a:r>
          </a:p>
          <a:p>
            <a:pPr marL="64008" indent="0" algn="ctr">
              <a:buNone/>
            </a:pPr>
            <a:endParaRPr lang="en-US" sz="3200" dirty="0"/>
          </a:p>
          <a:p>
            <a:pPr marL="64008" indent="0" algn="ctr">
              <a:buNone/>
            </a:pPr>
            <a:r>
              <a:rPr lang="en-US" sz="3200" dirty="0"/>
              <a:t>h</a:t>
            </a:r>
            <a:r>
              <a:rPr lang="en-US" sz="3200" dirty="0" smtClean="0"/>
              <a:t>owever</a:t>
            </a:r>
          </a:p>
          <a:p>
            <a:pPr marL="64008" indent="0" algn="ctr">
              <a:buNone/>
            </a:pPr>
            <a:endParaRPr lang="en-US" sz="3200" dirty="0"/>
          </a:p>
          <a:p>
            <a:pPr marL="64008" indent="0" algn="ctr">
              <a:buNone/>
            </a:pPr>
            <a:r>
              <a:rPr lang="en-US" sz="3200" dirty="0" smtClean="0"/>
              <a:t>yet</a:t>
            </a:r>
          </a:p>
          <a:p>
            <a:pPr marL="64008" indent="0" algn="ctr">
              <a:buNone/>
            </a:pPr>
            <a:endParaRPr lang="en-US" sz="3200" dirty="0"/>
          </a:p>
          <a:p>
            <a:pPr marL="64008" indent="0" algn="ctr">
              <a:buNone/>
            </a:pPr>
            <a:r>
              <a:rPr lang="en-US" sz="3200" dirty="0" smtClean="0"/>
              <a:t>    though	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8090" y="1981200"/>
            <a:ext cx="2895600" cy="4572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Wingdings 2"/>
              <a:buNone/>
            </a:pPr>
            <a:r>
              <a:rPr lang="en-US" dirty="0"/>
              <a:t>d</a:t>
            </a:r>
            <a:r>
              <a:rPr lang="en-US" dirty="0" smtClean="0"/>
              <a:t>ifferent from</a:t>
            </a:r>
          </a:p>
          <a:p>
            <a:pPr marL="64008" indent="0" algn="ctr">
              <a:buFont typeface="Wingdings 2"/>
              <a:buNone/>
            </a:pPr>
            <a:endParaRPr lang="en-US" dirty="0" smtClean="0"/>
          </a:p>
          <a:p>
            <a:pPr marL="64008" indent="0" algn="ctr">
              <a:buFont typeface="Wingdings 2"/>
              <a:buNone/>
            </a:pPr>
            <a:r>
              <a:rPr lang="en-US" dirty="0"/>
              <a:t>r</a:t>
            </a:r>
            <a:r>
              <a:rPr lang="en-US" dirty="0" smtClean="0"/>
              <a:t>ather</a:t>
            </a:r>
          </a:p>
          <a:p>
            <a:pPr marL="64008" indent="0" algn="ctr">
              <a:buFont typeface="Wingdings 2"/>
              <a:buNone/>
            </a:pPr>
            <a:endParaRPr lang="en-US" dirty="0"/>
          </a:p>
          <a:p>
            <a:pPr marL="64008" indent="0" algn="ctr">
              <a:buFont typeface="Wingdings 2"/>
              <a:buNone/>
            </a:pPr>
            <a:r>
              <a:rPr lang="en-US" dirty="0"/>
              <a:t>a</a:t>
            </a:r>
            <a:r>
              <a:rPr lang="en-US" dirty="0" smtClean="0"/>
              <a:t>lthough</a:t>
            </a:r>
          </a:p>
          <a:p>
            <a:pPr marL="64008" indent="0" algn="ctr">
              <a:buFont typeface="Wingdings 2"/>
              <a:buNone/>
            </a:pPr>
            <a:endParaRPr lang="en-US" dirty="0"/>
          </a:p>
          <a:p>
            <a:pPr marL="64008" indent="0" algn="ctr">
              <a:buFont typeface="Wingdings 2"/>
              <a:buNone/>
            </a:pPr>
            <a:r>
              <a:rPr lang="en-US" dirty="0" smtClean="0"/>
              <a:t>while</a:t>
            </a:r>
          </a:p>
          <a:p>
            <a:pPr marL="64008" indent="0" algn="ctr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Looking for contrast to define words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225722"/>
            <a:ext cx="7520940" cy="39285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3200" dirty="0" smtClean="0"/>
              <a:t>You should not linger in the theater but should leave immediately when the movie is over.</a:t>
            </a:r>
          </a:p>
          <a:p>
            <a:r>
              <a:rPr lang="en-US" sz="2400" dirty="0" smtClean="0"/>
              <a:t>Locate the contrast signal word.</a:t>
            </a:r>
          </a:p>
          <a:p>
            <a:r>
              <a:rPr lang="en-US" sz="2400" dirty="0" smtClean="0"/>
              <a:t>Leave immediately, the contrast of linger, follows “but.”</a:t>
            </a:r>
          </a:p>
          <a:p>
            <a:r>
              <a:rPr lang="en-US" sz="2400" dirty="0" smtClean="0"/>
              <a:t>Think about the opposite of “leave immediately.”</a:t>
            </a:r>
          </a:p>
          <a:p>
            <a:r>
              <a:rPr lang="en-US" sz="2400" dirty="0" smtClean="0"/>
              <a:t>The meaning of linger is to “hang around.”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31827" y="2715904"/>
            <a:ext cx="1306773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172200" y="2286000"/>
            <a:ext cx="685800" cy="4572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200400"/>
            <a:ext cx="25146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8382000" cy="100584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In this sentence, the meaning of “unintelligible is contrasted and an example is given.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2171131"/>
            <a:ext cx="8305800" cy="43857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800" dirty="0" smtClean="0"/>
              <a:t>You should try to write clearly because if your writing is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unintelligible</a:t>
            </a:r>
            <a:r>
              <a:rPr lang="en-US" sz="2800" dirty="0" smtClean="0"/>
              <a:t> people will not understand what you mean to say.</a:t>
            </a:r>
            <a:r>
              <a:rPr lang="en-US" sz="1000" dirty="0" smtClean="0"/>
              <a:t>     </a:t>
            </a:r>
            <a:endParaRPr lang="en-US" sz="2400" dirty="0" smtClean="0"/>
          </a:p>
          <a:p>
            <a:r>
              <a:rPr lang="en-US" sz="2400" dirty="0" smtClean="0"/>
              <a:t>First, an explanation for writing clearly is given.</a:t>
            </a:r>
          </a:p>
          <a:p>
            <a:r>
              <a:rPr lang="en-US" sz="2400" dirty="0" smtClean="0"/>
              <a:t>In the explanation, writing “clearly” </a:t>
            </a:r>
            <a:r>
              <a:rPr lang="en-US" sz="2400" dirty="0"/>
              <a:t>is contrasted by </a:t>
            </a:r>
            <a:r>
              <a:rPr lang="en-US" sz="2400" dirty="0" smtClean="0"/>
              <a:t>unintelligible.</a:t>
            </a:r>
            <a:endParaRPr lang="en-US" sz="2400" dirty="0"/>
          </a:p>
          <a:p>
            <a:r>
              <a:rPr lang="en-US" sz="2400" dirty="0" smtClean="0"/>
              <a:t>Then an example of unintelligible is given – “people will not understand” what you wrote.</a:t>
            </a:r>
          </a:p>
          <a:p>
            <a:r>
              <a:rPr lang="en-US" sz="2400" dirty="0" smtClean="0"/>
              <a:t>Therefore, “unintelligible” means “unclear, not able to be understood.”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2590800"/>
            <a:ext cx="12573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3048000"/>
            <a:ext cx="24384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572000" y="2209800"/>
            <a:ext cx="1066800" cy="381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34400" cy="1399032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Build your word skills  by figuring out word meaning by contrast.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09800"/>
            <a:ext cx="8153400" cy="411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Johnny was </a:t>
            </a:r>
            <a:r>
              <a:rPr lang="en-US" sz="2800" dirty="0" smtClean="0">
                <a:solidFill>
                  <a:schemeClr val="accent2"/>
                </a:solidFill>
              </a:rPr>
              <a:t>besotted</a:t>
            </a:r>
            <a:r>
              <a:rPr lang="en-US" sz="2800" dirty="0" smtClean="0"/>
              <a:t> in not checking the depth of the water before he jumped in, but it was a good thing his father was wise and checked it first.</a:t>
            </a:r>
          </a:p>
          <a:p>
            <a:pPr marL="64008" indent="0">
              <a:buNone/>
            </a:pPr>
            <a:endParaRPr lang="en-US" sz="2800" dirty="0" smtClean="0"/>
          </a:p>
          <a:p>
            <a:pPr marL="64008" indent="0">
              <a:buNone/>
            </a:pPr>
            <a:endParaRPr lang="en-US" sz="2800" dirty="0" smtClean="0"/>
          </a:p>
          <a:p>
            <a:r>
              <a:rPr lang="en-US" sz="2800" dirty="0" smtClean="0"/>
              <a:t>Brad made a </a:t>
            </a:r>
            <a:r>
              <a:rPr lang="en-US" sz="2800" dirty="0" smtClean="0">
                <a:solidFill>
                  <a:schemeClr val="accent2"/>
                </a:solidFill>
              </a:rPr>
              <a:t>cursory</a:t>
            </a:r>
            <a:r>
              <a:rPr lang="en-US" sz="2800" dirty="0" smtClean="0"/>
              <a:t> effort to finish his homework.  This was unlike him; usually he worked hard to finish before dinner.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3505200"/>
            <a:ext cx="53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9400" y="5431809"/>
            <a:ext cx="28956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429000" y="2743200"/>
            <a:ext cx="533400" cy="3048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95400" y="5105400"/>
            <a:ext cx="800100" cy="3048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1828800"/>
            <a:ext cx="86868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839200" cy="10279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Continue building your word skills by figuring out meaning by contrast</a:t>
            </a:r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825740" cy="35798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omnipotent</a:t>
            </a:r>
            <a:r>
              <a:rPr lang="en-US" sz="3200" dirty="0" smtClean="0"/>
              <a:t> superhero always won his battles, unlike his weak opponents.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We were all pretty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apathetic</a:t>
            </a:r>
            <a:r>
              <a:rPr lang="en-US" sz="3200" dirty="0" smtClean="0"/>
              <a:t> during the movie about animals, but we became interested when it started showing all the tricks the dogs could do.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2514600"/>
            <a:ext cx="6096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4485563"/>
            <a:ext cx="2590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90600" y="2133600"/>
            <a:ext cx="990600" cy="381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00400" y="4072719"/>
            <a:ext cx="609600" cy="381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295400"/>
            <a:ext cx="8686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people feel perplexed by brain teasers, while others figure them out quickly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word are we defining?</a:t>
            </a:r>
          </a:p>
          <a:p>
            <a:pPr lvl="1"/>
            <a:r>
              <a:rPr lang="en-US" dirty="0" smtClean="0"/>
              <a:t>What is the contrast phrase?</a:t>
            </a:r>
          </a:p>
          <a:p>
            <a:pPr lvl="1"/>
            <a:r>
              <a:rPr lang="en-US" dirty="0" smtClean="0"/>
              <a:t>What does the clue tell you?  Are they the same or different?</a:t>
            </a:r>
          </a:p>
          <a:p>
            <a:pPr lvl="1"/>
            <a:r>
              <a:rPr lang="en-US" dirty="0" smtClean="0"/>
              <a:t>What two things are being compared?</a:t>
            </a:r>
          </a:p>
          <a:p>
            <a:pPr lvl="1"/>
            <a:r>
              <a:rPr lang="en-US" dirty="0" smtClean="0"/>
              <a:t>HOW are the things different?</a:t>
            </a:r>
          </a:p>
          <a:p>
            <a:pPr lvl="1"/>
            <a:r>
              <a:rPr lang="en-US" dirty="0" smtClean="0"/>
              <a:t>What is the meaning of perplexed?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29400" y="1417638"/>
            <a:ext cx="762000" cy="4873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Although Tom was anxious about the test, Tina was not worried at all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word needs to be defined?</a:t>
            </a:r>
          </a:p>
          <a:p>
            <a:pPr lvl="1"/>
            <a:r>
              <a:rPr lang="en-US" dirty="0" smtClean="0"/>
              <a:t>What is the contrast phrased?</a:t>
            </a:r>
          </a:p>
          <a:p>
            <a:pPr lvl="1"/>
            <a:r>
              <a:rPr lang="en-US" dirty="0" smtClean="0"/>
              <a:t>What is being compared?</a:t>
            </a:r>
          </a:p>
          <a:p>
            <a:pPr lvl="1"/>
            <a:r>
              <a:rPr lang="en-US" dirty="0" smtClean="0"/>
              <a:t>HOW are they different?</a:t>
            </a:r>
          </a:p>
          <a:p>
            <a:pPr lvl="1"/>
            <a:r>
              <a:rPr lang="en-US" dirty="0" smtClean="0"/>
              <a:t>What does anxious mean?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9200" y="1524000"/>
            <a:ext cx="1143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Even though John had a good job and a nice family, he </a:t>
            </a:r>
            <a:r>
              <a:rPr lang="en-US" b="1" dirty="0"/>
              <a:t>yearned </a:t>
            </a:r>
            <a:r>
              <a:rPr lang="en-US" dirty="0"/>
              <a:t>for more.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Unlike her older brother Jerome, who stayed out all hours of the night, Kate </a:t>
            </a:r>
            <a:r>
              <a:rPr lang="en-US" b="1" dirty="0"/>
              <a:t>obediently</a:t>
            </a:r>
            <a:r>
              <a:rPr lang="en-US" dirty="0"/>
              <a:t> followed the curfew her parents set.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9200" y="1524000"/>
            <a:ext cx="1524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86543" y="2819400"/>
            <a:ext cx="947057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"/>
            <a:ext cx="8610600" cy="123444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IV Meaning Inferred From Ideas </a:t>
            </a:r>
            <a:br>
              <a:rPr lang="en-US" sz="4800" dirty="0" smtClean="0">
                <a:solidFill>
                  <a:schemeClr val="accent2"/>
                </a:solidFill>
              </a:rPr>
            </a:br>
            <a:r>
              <a:rPr lang="en-US" sz="4800" dirty="0" smtClean="0">
                <a:solidFill>
                  <a:schemeClr val="accent2"/>
                </a:solidFill>
              </a:rPr>
              <a:t>in the Sentence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382000" cy="4572000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3600" dirty="0" smtClean="0"/>
              <a:t>Inference = what I read + what I already know</a:t>
            </a:r>
          </a:p>
          <a:p>
            <a:pPr marL="2240280" lvl="8" indent="0">
              <a:buNone/>
            </a:pPr>
            <a:r>
              <a:rPr lang="en-US" sz="2800" dirty="0" smtClean="0"/>
              <a:t>                                           Make a list of all  	                                      the things you see?</a:t>
            </a:r>
          </a:p>
          <a:p>
            <a:pPr marL="2240280" lvl="8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What do you                      	                                       already know  	                                       about the things 	                                       you see?</a:t>
            </a:r>
          </a:p>
          <a:p>
            <a:pPr marL="2240280" lvl="8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Now make a guess 	                                    as to what is going on   	                                    in this picture.</a:t>
            </a:r>
          </a:p>
          <a:p>
            <a:pPr marL="2240280" lvl="8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56483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"/>
            <a:ext cx="8610600" cy="123444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IV Meaning Inferred From Ideas </a:t>
            </a:r>
            <a:br>
              <a:rPr lang="en-US" sz="4800" dirty="0" smtClean="0">
                <a:solidFill>
                  <a:schemeClr val="accent2"/>
                </a:solidFill>
              </a:rPr>
            </a:br>
            <a:r>
              <a:rPr lang="en-US" sz="4800" dirty="0" smtClean="0">
                <a:solidFill>
                  <a:schemeClr val="accent2"/>
                </a:solidFill>
              </a:rPr>
              <a:t>in the Sentence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382000" cy="45720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In context clues Cases I, II and III you learned that the definition can be stated directly in the other words in the sentence.    </a:t>
            </a:r>
          </a:p>
          <a:p>
            <a:endParaRPr lang="en-US" sz="3600" dirty="0" smtClean="0"/>
          </a:p>
          <a:p>
            <a:r>
              <a:rPr lang="en-US" sz="3600" dirty="0" smtClean="0"/>
              <a:t>When you come across an unfamiliar word in your reading you should always look for these direct context clues.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407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5C9C"/>
                </a:solidFill>
              </a:rPr>
              <a:t>  </a:t>
            </a:r>
            <a:r>
              <a:rPr lang="en-US" dirty="0" smtClean="0">
                <a:solidFill>
                  <a:schemeClr val="accent2"/>
                </a:solidFill>
              </a:rPr>
              <a:t>What are context clues?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1862628"/>
            <a:ext cx="7520940" cy="39285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dirty="0" smtClean="0"/>
              <a:t>Context clues are hints you can find about a word’s meaning by looking carefully at the other words in a sentence.</a:t>
            </a:r>
          </a:p>
          <a:p>
            <a:pPr marL="64008" indent="0">
              <a:buNone/>
            </a:pPr>
            <a:endParaRPr lang="en-US" sz="1100" dirty="0"/>
          </a:p>
          <a:p>
            <a:pPr marL="64008" indent="0">
              <a:buNone/>
            </a:pPr>
            <a:r>
              <a:rPr lang="en-US" sz="2400" dirty="0" smtClean="0"/>
              <a:t>Example:</a:t>
            </a:r>
          </a:p>
          <a:p>
            <a:pPr marL="64008" indent="0">
              <a:buNone/>
            </a:pPr>
            <a:r>
              <a:rPr lang="en-US" sz="2400" dirty="0" smtClean="0"/>
              <a:t>Gerard was so hungry that for lunch he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consumed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three sandwiches and a quart of milk.</a:t>
            </a:r>
          </a:p>
          <a:p>
            <a:pPr marL="64008" indent="0">
              <a:buNone/>
            </a:pPr>
            <a:endParaRPr lang="en-US" sz="1100" dirty="0"/>
          </a:p>
          <a:p>
            <a:pPr marL="64008" indent="0">
              <a:buNone/>
            </a:pPr>
            <a:r>
              <a:rPr lang="en-US" sz="2000" dirty="0" smtClean="0"/>
              <a:t>The sentence gives context clues (hints) that Gerard was hungry.</a:t>
            </a:r>
          </a:p>
          <a:p>
            <a:pPr marL="64008" indent="0">
              <a:buNone/>
            </a:pPr>
            <a:r>
              <a:rPr lang="en-US" sz="2000" dirty="0" smtClean="0"/>
              <a:t>He did something with 3 sandwiches and a quart of milk.</a:t>
            </a:r>
          </a:p>
          <a:p>
            <a:pPr marL="64008" indent="0">
              <a:buNone/>
            </a:pPr>
            <a:r>
              <a:rPr lang="en-US" sz="2000" dirty="0" smtClean="0"/>
              <a:t>You can assume that </a:t>
            </a: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must mean “ate and drank.”</a:t>
            </a:r>
          </a:p>
          <a:p>
            <a:pPr marL="64008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733800"/>
            <a:ext cx="2362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295900" y="3436961"/>
            <a:ext cx="1257300" cy="3730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05800" y="6146884"/>
            <a:ext cx="5790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Page 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840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Difference 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00628"/>
            <a:ext cx="8001000" cy="3579849"/>
          </a:xfrm>
        </p:spPr>
        <p:txBody>
          <a:bodyPr anchor="ctr"/>
          <a:lstStyle/>
          <a:p>
            <a:r>
              <a:rPr lang="en-US" sz="2800" dirty="0" smtClean="0"/>
              <a:t>In some sentences the meaning of an unfamiliar word will not be directly stated in the sentence.   </a:t>
            </a:r>
          </a:p>
          <a:p>
            <a:pPr marL="64008" indent="0">
              <a:buNone/>
            </a:pPr>
            <a:endParaRPr lang="en-US" dirty="0" smtClean="0"/>
          </a:p>
          <a:p>
            <a:r>
              <a:rPr lang="en-US" sz="2800" dirty="0"/>
              <a:t>Y</a:t>
            </a:r>
            <a:r>
              <a:rPr lang="en-US" sz="2800" dirty="0" smtClean="0"/>
              <a:t>ou can still figure out the meaning of the word by thinking about the ideas in the sentence.</a:t>
            </a:r>
          </a:p>
          <a:p>
            <a:pPr marL="64008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14400" y="2971800"/>
            <a:ext cx="6705600" cy="38100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4144" y="3352800"/>
            <a:ext cx="5354256" cy="38100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8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 example: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113249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3200" dirty="0" smtClean="0"/>
              <a:t>The diver knew she had won first place when her last dive scored a perfect 10.0, and her 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elation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showed when she hugged her teammates.</a:t>
            </a:r>
          </a:p>
          <a:p>
            <a:endParaRPr lang="en-US" dirty="0" smtClean="0"/>
          </a:p>
          <a:p>
            <a:r>
              <a:rPr lang="en-US" sz="2800" dirty="0" smtClean="0"/>
              <a:t>The sentence said she won first place and hugged her teammates.</a:t>
            </a:r>
          </a:p>
          <a:p>
            <a:r>
              <a:rPr lang="en-US" sz="2800" dirty="0" smtClean="0"/>
              <a:t>You can infer from these ideas that “elation” must mean “great happiness or joy.”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057400" y="3193576"/>
            <a:ext cx="32766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2133600"/>
            <a:ext cx="19812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0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example: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91500" cy="46482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3600" dirty="0" smtClean="0"/>
              <a:t>The football star let his agent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negotiate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/>
              <a:t>with the team owner about a change in his contract.</a:t>
            </a:r>
          </a:p>
          <a:p>
            <a:endParaRPr lang="en-US" sz="2000" dirty="0" smtClean="0"/>
          </a:p>
          <a:p>
            <a:r>
              <a:rPr lang="en-US" sz="2400" dirty="0" smtClean="0"/>
              <a:t>Activate Prior Knowledge – think about what you know about football stars, agents and team owners.</a:t>
            </a:r>
          </a:p>
          <a:p>
            <a:r>
              <a:rPr lang="en-US" sz="2400" dirty="0" smtClean="0"/>
              <a:t>An agent usually “bargains” with the owner on behalf of his client (football star).</a:t>
            </a:r>
          </a:p>
          <a:p>
            <a:r>
              <a:rPr lang="en-US" sz="2400" dirty="0" smtClean="0"/>
              <a:t>So, we can infer that negotiate means bargain or discuss hoping to agree.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50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Build your word skills figuring out word meaning by inferring: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001000" cy="3198849"/>
          </a:xfrm>
        </p:spPr>
        <p:txBody>
          <a:bodyPr/>
          <a:lstStyle/>
          <a:p>
            <a:pPr marL="64008" indent="0">
              <a:buNone/>
            </a:pPr>
            <a:r>
              <a:rPr lang="en-US" sz="3200" dirty="0" smtClean="0"/>
              <a:t>Good tools are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</a:t>
            </a:r>
            <a:r>
              <a:rPr lang="en-US" sz="3200" dirty="0" smtClean="0"/>
              <a:t> for a car mechanic because they turn otherwise hard jobs into easy work.</a:t>
            </a:r>
          </a:p>
          <a:p>
            <a:pPr marL="64008" indent="0">
              <a:buNone/>
            </a:pPr>
            <a:endParaRPr lang="en-US" sz="800" dirty="0" smtClean="0"/>
          </a:p>
          <a:p>
            <a:pPr marL="64008" indent="0">
              <a:buNone/>
            </a:pPr>
            <a:r>
              <a:rPr lang="en-US" sz="2400" dirty="0" smtClean="0"/>
              <a:t>Notice the word “because,” it explains why the tools are “essential.”   </a:t>
            </a:r>
          </a:p>
          <a:p>
            <a:pPr marL="64008" indent="0">
              <a:buNone/>
            </a:pPr>
            <a:r>
              <a:rPr lang="en-US" sz="2400" dirty="0" smtClean="0"/>
              <a:t>Essential must mean necessary.  </a:t>
            </a:r>
            <a:endParaRPr lang="en-US" sz="2400" dirty="0"/>
          </a:p>
        </p:txBody>
      </p:sp>
      <p:sp>
        <p:nvSpPr>
          <p:cNvPr id="5" name="Up Arrow 4"/>
          <p:cNvSpPr/>
          <p:nvPr/>
        </p:nvSpPr>
        <p:spPr>
          <a:xfrm>
            <a:off x="7564840" y="2362200"/>
            <a:ext cx="190500" cy="4572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839200" cy="13990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Continue building your word skills figuring word meaning by inferring: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5330" y="2590800"/>
            <a:ext cx="7520940" cy="3579849"/>
          </a:xfrm>
        </p:spPr>
        <p:txBody>
          <a:bodyPr/>
          <a:lstStyle/>
          <a:p>
            <a:pPr marL="64008" indent="0">
              <a:buNone/>
            </a:pPr>
            <a:r>
              <a:rPr lang="en-US" sz="3600" dirty="0" smtClean="0"/>
              <a:t>Because the diamond had a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flaw</a:t>
            </a:r>
            <a:r>
              <a:rPr lang="en-US" sz="3600" dirty="0" smtClean="0"/>
              <a:t> it was less valuable.</a:t>
            </a:r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43434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diamond is LESS valuable because of the flaw, a flaw cannot be something good.  A flaw must mean a defect.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62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/>
              <a:t>it </a:t>
            </a:r>
            <a:r>
              <a:rPr lang="en-US" smtClean="0"/>
              <a:t>was a school </a:t>
            </a:r>
            <a:r>
              <a:rPr lang="en-US" dirty="0"/>
              <a:t>day, Denise thought it was </a:t>
            </a:r>
            <a:r>
              <a:rPr lang="en-US" b="1" dirty="0"/>
              <a:t>peculiar </a:t>
            </a:r>
            <a:r>
              <a:rPr lang="en-US" dirty="0"/>
              <a:t>that she saw no children on the street during her drive to work.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Vince had to put his sun glasses on because the rays of the sun were so </a:t>
            </a:r>
            <a:r>
              <a:rPr lang="en-US" b="1" dirty="0"/>
              <a:t>brilliant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1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Context Clues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10529"/>
            <a:ext cx="7772400" cy="5715000"/>
          </a:xfrm>
        </p:spPr>
        <p:txBody>
          <a:bodyPr/>
          <a:lstStyle/>
          <a:p>
            <a:r>
              <a:rPr lang="en-US" dirty="0" smtClean="0"/>
              <a:t>Use the folded and cut paper you were handed to create this resource.</a:t>
            </a:r>
          </a:p>
          <a:p>
            <a:r>
              <a:rPr lang="en-US" dirty="0" smtClean="0"/>
              <a:t>In the top section (1) – label it: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CONTEXT CLUES WITH PUNCTUATION</a:t>
            </a:r>
          </a:p>
          <a:p>
            <a:r>
              <a:rPr lang="en-US" dirty="0" smtClean="0"/>
              <a:t>In the second section from the top (2) – label it :</a:t>
            </a:r>
          </a:p>
          <a:p>
            <a:pPr marL="320040" lvl="1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CONTEXT CLUES WITHOUT PUNCTUATION</a:t>
            </a:r>
          </a:p>
          <a:p>
            <a:r>
              <a:rPr lang="en-US" dirty="0" smtClean="0"/>
              <a:t>In the third section from the top (3) – label it:</a:t>
            </a:r>
          </a:p>
          <a:p>
            <a:pPr marL="594360" lvl="2" indent="0">
              <a:buNone/>
            </a:pPr>
            <a:r>
              <a:rPr lang="en-US" dirty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CONTEXT CLUES BY CONTRAST</a:t>
            </a:r>
          </a:p>
          <a:p>
            <a:pPr marL="502920" indent="-457200"/>
            <a:r>
              <a:rPr lang="en-US" dirty="0" smtClean="0"/>
              <a:t>In the bottom section (4) – label it:</a:t>
            </a:r>
          </a:p>
          <a:p>
            <a:pPr marL="320040" lvl="1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CONTEXT CLUES INFERRED</a:t>
            </a:r>
          </a:p>
          <a:p>
            <a:pPr marL="594360" lvl="2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1676400"/>
            <a:ext cx="1828800" cy="480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239000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39000" y="5715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4" idx="3"/>
          </p:cNvCxnSpPr>
          <p:nvPr/>
        </p:nvCxnSpPr>
        <p:spPr>
          <a:xfrm>
            <a:off x="7467600" y="4076700"/>
            <a:ext cx="15240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47671" y="2895600"/>
            <a:ext cx="15240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7600" y="5334000"/>
            <a:ext cx="15240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7705" y="22098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97740" y="340636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97740" y="449818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10471" y="567466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807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   Meaning Stated With Punctuation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38828"/>
            <a:ext cx="8382000" cy="39285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3200" dirty="0" smtClean="0"/>
              <a:t>The simplest kind of context clue is when punctuation marks have been used to set off the meaning of a key word from the rest of the words in the sentence. </a:t>
            </a:r>
          </a:p>
          <a:p>
            <a:pPr marL="64008" indent="0">
              <a:buNone/>
            </a:pPr>
            <a:endParaRPr lang="en-US" sz="1300" dirty="0"/>
          </a:p>
          <a:p>
            <a:pPr marL="64008" indent="0">
              <a:buNone/>
            </a:pPr>
            <a:r>
              <a:rPr lang="en-US" sz="2800" dirty="0" smtClean="0"/>
              <a:t>Some of the punctuation used to set off meanings are:</a:t>
            </a:r>
          </a:p>
          <a:p>
            <a:pPr marL="64008" indent="0" algn="ctr">
              <a:buNone/>
            </a:pPr>
            <a:r>
              <a:rPr lang="en-US" sz="2800" dirty="0"/>
              <a:t>a</a:t>
            </a:r>
            <a:r>
              <a:rPr lang="en-US" sz="2800" dirty="0" smtClean="0"/>
              <a:t> dash or hyphen </a:t>
            </a:r>
            <a:r>
              <a:rPr lang="en-US" sz="2800" dirty="0" smtClean="0">
                <a:solidFill>
                  <a:schemeClr val="accent2"/>
                </a:solidFill>
              </a:rPr>
              <a:t>--</a:t>
            </a:r>
            <a:r>
              <a:rPr lang="en-US" sz="2800" dirty="0"/>
              <a:t> </a:t>
            </a:r>
            <a:r>
              <a:rPr lang="en-US" sz="2800" dirty="0" smtClean="0"/>
              <a:t>   parentheses </a:t>
            </a:r>
            <a:r>
              <a:rPr lang="en-US" sz="2800" dirty="0" smtClean="0">
                <a:solidFill>
                  <a:schemeClr val="accent2"/>
                </a:solidFill>
              </a:rPr>
              <a:t>(  )         </a:t>
            </a:r>
            <a:r>
              <a:rPr lang="en-US" sz="2800" dirty="0" smtClean="0"/>
              <a:t>commas 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5600" dirty="0" smtClean="0">
                <a:solidFill>
                  <a:schemeClr val="accent2"/>
                </a:solidFill>
              </a:rPr>
              <a:t>,</a:t>
            </a:r>
          </a:p>
          <a:p>
            <a:pPr marL="64008" indent="0" algn="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2133600"/>
            <a:ext cx="1828800" cy="30480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98808" y="2590800"/>
            <a:ext cx="5230792" cy="29259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0901" y="3048000"/>
            <a:ext cx="960699" cy="30480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Use of the dash, hyphen and Comma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1862628"/>
            <a:ext cx="7520940" cy="43857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3200" dirty="0"/>
              <a:t>The “Swamp Fox” got his nickname because he was 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elusive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– hard to </a:t>
            </a:r>
            <a:r>
              <a:rPr lang="en-US" sz="3200" dirty="0" smtClean="0"/>
              <a:t>pin down </a:t>
            </a:r>
            <a:r>
              <a:rPr lang="en-US" sz="3200" dirty="0"/>
              <a:t>and catch</a:t>
            </a:r>
            <a:r>
              <a:rPr lang="en-US" sz="3200" dirty="0" smtClean="0"/>
              <a:t>.</a:t>
            </a:r>
          </a:p>
          <a:p>
            <a:pPr marL="64008" indent="0">
              <a:buNone/>
            </a:pPr>
            <a:endParaRPr lang="en-US" sz="1000" dirty="0" smtClean="0"/>
          </a:p>
          <a:p>
            <a:pPr marL="64008" indent="0">
              <a:buNone/>
            </a:pPr>
            <a:endParaRPr lang="en-US" sz="1000" dirty="0"/>
          </a:p>
          <a:p>
            <a:pPr marL="64008" indent="0">
              <a:buNone/>
            </a:pPr>
            <a:endParaRPr lang="en-US" sz="1000" dirty="0" smtClean="0"/>
          </a:p>
          <a:p>
            <a:r>
              <a:rPr lang="en-US" sz="2800" dirty="0" smtClean="0"/>
              <a:t>The meaning of elusive is stated in the sentence.</a:t>
            </a:r>
          </a:p>
          <a:p>
            <a:r>
              <a:rPr lang="en-US" sz="2800" dirty="0" smtClean="0"/>
              <a:t>It is set off by a dash.</a:t>
            </a:r>
          </a:p>
          <a:p>
            <a:r>
              <a:rPr lang="en-US" sz="2800" dirty="0" smtClean="0"/>
              <a:t>Elusive means “hard to pin down and catch.”</a:t>
            </a:r>
          </a:p>
          <a:p>
            <a:pPr marL="438912" lvl="1" indent="0">
              <a:buNone/>
            </a:pPr>
            <a:r>
              <a:rPr lang="en-US" sz="1000" dirty="0"/>
              <a:t> </a:t>
            </a:r>
            <a:r>
              <a:rPr lang="en-US" sz="1000" dirty="0" smtClean="0"/>
              <a:t>                                                                                                                                        </a:t>
            </a:r>
          </a:p>
          <a:p>
            <a:pPr marL="438912" lvl="1" indent="0">
              <a:buNone/>
            </a:pPr>
            <a:endParaRPr lang="en-US" sz="1000" dirty="0"/>
          </a:p>
          <a:p>
            <a:pPr marL="438912" lvl="1" indent="0">
              <a:buNone/>
            </a:pPr>
            <a:endParaRPr lang="en-US" sz="1000" dirty="0" smtClean="0"/>
          </a:p>
          <a:p>
            <a:pPr marL="438912" lvl="1" indent="0">
              <a:buNone/>
            </a:pPr>
            <a:r>
              <a:rPr lang="en-US" sz="1000" dirty="0" smtClean="0"/>
              <a:t> Page 3</a:t>
            </a:r>
            <a:endParaRPr lang="en-US" sz="3000" dirty="0" smtClean="0"/>
          </a:p>
          <a:p>
            <a:pPr marL="53721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016429"/>
            <a:ext cx="1682056" cy="2542308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590800" y="2819400"/>
            <a:ext cx="381000" cy="6096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6944" y="6400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Francis Marion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Use of parentheses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800" dirty="0" smtClean="0"/>
              <a:t>Eating properly helps you 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</a:t>
            </a:r>
            <a:r>
              <a:rPr lang="en-US" sz="2800" dirty="0" smtClean="0"/>
              <a:t> (keep up) your health.  </a:t>
            </a:r>
          </a:p>
          <a:p>
            <a:pPr marL="64008" indent="0">
              <a:buNone/>
            </a:pPr>
            <a:endParaRPr lang="en-US" sz="1900" dirty="0" smtClean="0"/>
          </a:p>
          <a:p>
            <a:pPr marL="64008" indent="0">
              <a:buNone/>
            </a:pPr>
            <a:endParaRPr lang="en-US" sz="1900" dirty="0" smtClean="0"/>
          </a:p>
          <a:p>
            <a:r>
              <a:rPr lang="en-US" sz="2800" dirty="0" smtClean="0"/>
              <a:t>The meaning of maintain is stated in the sentence.</a:t>
            </a:r>
          </a:p>
          <a:p>
            <a:r>
              <a:rPr lang="en-US" sz="2800" dirty="0" smtClean="0"/>
              <a:t>It is set off by parentheses.</a:t>
            </a:r>
          </a:p>
          <a:p>
            <a:r>
              <a:rPr lang="en-US" sz="2800" dirty="0" smtClean="0"/>
              <a:t>“Maintain” means “keep up.” 	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1000" dirty="0"/>
              <a:t> </a:t>
            </a:r>
            <a:r>
              <a:rPr lang="en-US" sz="1000" dirty="0" smtClean="0"/>
              <a:t>                                                                                                                                            Page 3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5635488" y="1905000"/>
            <a:ext cx="190500" cy="609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38" y="3810000"/>
            <a:ext cx="2613162" cy="283977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61" y="4724400"/>
            <a:ext cx="2032439" cy="1871276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6648450" y="1905000"/>
            <a:ext cx="190500" cy="609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Use of the comma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1710228"/>
            <a:ext cx="7520940" cy="39285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800" dirty="0" smtClean="0"/>
              <a:t>The teacher asked Lou to stay after school because he pulled a 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jape</a:t>
            </a:r>
            <a:r>
              <a:rPr lang="en-US" sz="2800" dirty="0" smtClean="0"/>
              <a:t>, practical joke, on the principal.</a:t>
            </a:r>
          </a:p>
          <a:p>
            <a:pPr marL="64008" indent="0">
              <a:buNone/>
            </a:pPr>
            <a:endParaRPr lang="en-US" sz="2800" dirty="0" smtClean="0"/>
          </a:p>
          <a:p>
            <a:r>
              <a:rPr lang="en-US" sz="2800" dirty="0" smtClean="0"/>
              <a:t>The meaning of “jape” is stated in the sentence.</a:t>
            </a:r>
          </a:p>
          <a:p>
            <a:r>
              <a:rPr lang="en-US" sz="2800" dirty="0" smtClean="0"/>
              <a:t>It is set off by commas.</a:t>
            </a:r>
          </a:p>
          <a:p>
            <a:r>
              <a:rPr lang="en-US" sz="2800" dirty="0" smtClean="0"/>
              <a:t>“Jape” means “practical joke.”</a:t>
            </a: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1000" dirty="0" smtClean="0"/>
              <a:t>                                                                 page 3</a:t>
            </a:r>
            <a:r>
              <a:rPr lang="en-US" sz="2800" dirty="0" smtClean="0"/>
              <a:t>                                                                                                             </a:t>
            </a:r>
            <a:endParaRPr lang="en-US" dirty="0" smtClean="0"/>
          </a:p>
        </p:txBody>
      </p:sp>
      <p:sp>
        <p:nvSpPr>
          <p:cNvPr id="4" name="Up Arrow 3"/>
          <p:cNvSpPr/>
          <p:nvPr/>
        </p:nvSpPr>
        <p:spPr>
          <a:xfrm>
            <a:off x="2514600" y="2667000"/>
            <a:ext cx="190500" cy="5334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4419600" y="2590800"/>
            <a:ext cx="190500" cy="609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270775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685800"/>
          </a:xfrm>
        </p:spPr>
        <p:txBody>
          <a:bodyPr anchor="b">
            <a:normAutofit fontScale="90000"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type of punctuation used to set off the meaning of the highlighted word and define the word.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77952"/>
            <a:ext cx="8266611" cy="48466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Telling a funny </a:t>
            </a:r>
            <a:r>
              <a:rPr lang="en-US" sz="2800" dirty="0" smtClean="0">
                <a:solidFill>
                  <a:schemeClr val="accent2"/>
                </a:solidFill>
              </a:rPr>
              <a:t>anecdote</a:t>
            </a:r>
            <a:r>
              <a:rPr lang="en-US" sz="2800" dirty="0" smtClean="0"/>
              <a:t> (a short story) is a good way to begin a speech.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800" dirty="0" smtClean="0">
                <a:solidFill>
                  <a:schemeClr val="accent2"/>
                </a:solidFill>
              </a:rPr>
              <a:t>Legislation </a:t>
            </a:r>
            <a:r>
              <a:rPr lang="en-US" sz="2800" dirty="0" smtClean="0"/>
              <a:t>– the making of laws – is done in the United States by senators and congressmen.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800" dirty="0" smtClean="0"/>
              <a:t>Many soldiers lost their lives in the </a:t>
            </a:r>
            <a:r>
              <a:rPr lang="en-US" sz="2800" dirty="0" smtClean="0">
                <a:solidFill>
                  <a:schemeClr val="accent2"/>
                </a:solidFill>
              </a:rPr>
              <a:t>conflict</a:t>
            </a:r>
            <a:r>
              <a:rPr lang="en-US" sz="2800" dirty="0" smtClean="0"/>
              <a:t>, or war, between the North and the South.</a:t>
            </a:r>
            <a:r>
              <a:rPr lang="en-US" sz="2000" dirty="0" smtClean="0"/>
              <a:t>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2373868"/>
            <a:ext cx="663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Set off by parentheses, anecdote means a short story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962400" y="1981200"/>
            <a:ext cx="190500" cy="3048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250" y="4278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Set off by hyphens, the meaning of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legislation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is the making of laws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Up Arrow 7"/>
          <p:cNvSpPr/>
          <p:nvPr/>
        </p:nvSpPr>
        <p:spPr>
          <a:xfrm>
            <a:off x="2286000" y="3505200"/>
            <a:ext cx="190500" cy="3810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7635" y="5879068"/>
            <a:ext cx="756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Set off by commas, conflict means war.                                 </a:t>
            </a:r>
            <a:r>
              <a:rPr lang="en-US" sz="1000" dirty="0" smtClean="0"/>
              <a:t>Page 4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248400" y="5334000"/>
            <a:ext cx="190500" cy="4572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638800" y="1981200"/>
            <a:ext cx="190500" cy="3048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991100" y="3505200"/>
            <a:ext cx="190500" cy="3810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7239000" y="5334000"/>
            <a:ext cx="190500" cy="4572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6250" y="1143000"/>
            <a:ext cx="806083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6250" y="2971800"/>
            <a:ext cx="821055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3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4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2741</TotalTime>
  <Words>2048</Words>
  <Application>Microsoft Office PowerPoint</Application>
  <PresentationFormat>On-screen Show (4:3)</PresentationFormat>
  <Paragraphs>257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Franklin Gothic Book</vt:lpstr>
      <vt:lpstr>Perpetua</vt:lpstr>
      <vt:lpstr>Wingdings 2</vt:lpstr>
      <vt:lpstr>Equity</vt:lpstr>
      <vt:lpstr>Reading For Context Clues</vt:lpstr>
      <vt:lpstr>Introduction  </vt:lpstr>
      <vt:lpstr>  What are context clues?</vt:lpstr>
      <vt:lpstr>Context Clues Resource</vt:lpstr>
      <vt:lpstr>I   Meaning Stated With Punctuation</vt:lpstr>
      <vt:lpstr>Use of the dash, hyphen and Comma</vt:lpstr>
      <vt:lpstr>Use of parentheses</vt:lpstr>
      <vt:lpstr>Use of the comma</vt:lpstr>
      <vt:lpstr> Identify the type of punctuation used to set off the meaning of the highlighted word and define the word.</vt:lpstr>
      <vt:lpstr>PowerPoint Presentation</vt:lpstr>
      <vt:lpstr>II      Meaning Stated Without Punctuation</vt:lpstr>
      <vt:lpstr>A sentence which contains the meaning of the word not set off by punctuation.</vt:lpstr>
      <vt:lpstr>What is the meaning of infection?</vt:lpstr>
      <vt:lpstr>Build your skills figuring out word meaning stated “without punctuation.”</vt:lpstr>
      <vt:lpstr>Continue building your skills figuring out word meaning stated “without punctuation.”</vt:lpstr>
      <vt:lpstr>Try a few more!</vt:lpstr>
      <vt:lpstr>Let’s Try Again!</vt:lpstr>
      <vt:lpstr>Let’s Try a Couple More.</vt:lpstr>
      <vt:lpstr>III Meaning Given by Contrast</vt:lpstr>
      <vt:lpstr>Contrast Signal Words:</vt:lpstr>
      <vt:lpstr>Looking for contrast to define words</vt:lpstr>
      <vt:lpstr>In this sentence, the meaning of “unintelligible is contrasted and an example is given.</vt:lpstr>
      <vt:lpstr>Build your word skills  by figuring out word meaning by contrast.</vt:lpstr>
      <vt:lpstr>Continue building your word skills by figuring out meaning by contrast. </vt:lpstr>
      <vt:lpstr>Contrast Clues</vt:lpstr>
      <vt:lpstr>Contrast Clues</vt:lpstr>
      <vt:lpstr>PowerPoint Presentation</vt:lpstr>
      <vt:lpstr>IV Meaning Inferred From Ideas  in the Sentence</vt:lpstr>
      <vt:lpstr>IV Meaning Inferred From Ideas  in the Sentence</vt:lpstr>
      <vt:lpstr>The Difference :</vt:lpstr>
      <vt:lpstr>An example:</vt:lpstr>
      <vt:lpstr>Another example:</vt:lpstr>
      <vt:lpstr>Build your word skills figuring out word meaning by inferring:</vt:lpstr>
      <vt:lpstr>Continue building your word skills figuring word meaning by inferring: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For Context Clues</dc:title>
  <dc:creator>Tamera McMahon</dc:creator>
  <cp:lastModifiedBy>System Administrator</cp:lastModifiedBy>
  <cp:revision>208</cp:revision>
  <dcterms:created xsi:type="dcterms:W3CDTF">2010-09-14T00:03:59Z</dcterms:created>
  <dcterms:modified xsi:type="dcterms:W3CDTF">2015-09-21T14:46:19Z</dcterms:modified>
</cp:coreProperties>
</file>