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8" r:id="rId2"/>
    <p:sldId id="272" r:id="rId3"/>
    <p:sldId id="273" r:id="rId4"/>
    <p:sldId id="270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3" r:id="rId13"/>
    <p:sldId id="282" r:id="rId14"/>
    <p:sldId id="28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762FE1-58F9-4D21-B631-921D96F0BF3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8137A7-0DB7-49D0-BFC5-915119B0C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67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6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3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2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6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1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2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6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2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9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9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F87B-C3E1-4C98-AF1A-96F8BC8CDF31}" type="datetimeFigureOut">
              <a:rPr lang="en-US" smtClean="0"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7332D-B938-4125-B85A-C9276ABEF3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2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27234" y="322731"/>
            <a:ext cx="66966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Chapter 2  </a:t>
            </a:r>
          </a:p>
          <a:p>
            <a:r>
              <a:rPr lang="en-US" sz="7200" b="1" dirty="0" smtClean="0"/>
              <a:t>Chemistry of Life</a:t>
            </a:r>
            <a:endParaRPr lang="en-US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27234" y="3078721"/>
            <a:ext cx="555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2.2 Biochemical Reactions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13525" y="3870032"/>
            <a:ext cx="6110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Learning Objectives for section 2.2: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Describe chemical reactions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State the role of energy in chemical reactions</a:t>
            </a:r>
          </a:p>
          <a:p>
            <a:pPr marL="342900" indent="-342900">
              <a:buAutoNum type="alphaLcPeriod"/>
            </a:pPr>
            <a:r>
              <a:rPr lang="en-US" sz="2400" dirty="0" smtClean="0"/>
              <a:t>Explain the importance of enzymes to living organisms.</a:t>
            </a:r>
            <a:endParaRPr lang="en-US" sz="2400" dirty="0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23" y="241611"/>
            <a:ext cx="4980596" cy="632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8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72" y="250116"/>
            <a:ext cx="8735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Biochemical Reactions and Enzymes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4550" y="1213194"/>
            <a:ext cx="1114492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Biochemical reactions are chemical reactions that happen inside the cells of living things (organisms). </a:t>
            </a:r>
          </a:p>
          <a:p>
            <a:endParaRPr lang="en-US" dirty="0"/>
          </a:p>
          <a:p>
            <a:r>
              <a:rPr lang="en-US" sz="3600" u="sng" dirty="0" smtClean="0"/>
              <a:t>They basically fall into two categories</a:t>
            </a:r>
            <a:r>
              <a:rPr lang="en-US" sz="3600" dirty="0" smtClean="0"/>
              <a:t>: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1. </a:t>
            </a:r>
            <a:r>
              <a:rPr lang="en-US" sz="3600" dirty="0" smtClean="0">
                <a:solidFill>
                  <a:srgbClr val="FF0000"/>
                </a:solidFill>
              </a:rPr>
              <a:t>Catabolic reactions </a:t>
            </a:r>
            <a:r>
              <a:rPr lang="en-US" sz="3600" dirty="0" smtClean="0"/>
              <a:t>– reactions that break down 	     large molecules into smaller molecules and release 	     energy in the form of heat. They are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exothermic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2. </a:t>
            </a:r>
            <a:r>
              <a:rPr lang="en-US" sz="3600" dirty="0" smtClean="0">
                <a:solidFill>
                  <a:srgbClr val="FF0000"/>
                </a:solidFill>
              </a:rPr>
              <a:t>Anabolic reactions </a:t>
            </a:r>
            <a:r>
              <a:rPr lang="en-US" sz="3600" dirty="0" smtClean="0"/>
              <a:t>– reactions that build bigger 	     molecules from smaller molecules which requires 	     energy. They are </a:t>
            </a:r>
            <a:r>
              <a:rPr lang="en-US" sz="3600" dirty="0" smtClean="0">
                <a:solidFill>
                  <a:srgbClr val="0070C0"/>
                </a:solidFill>
              </a:rPr>
              <a:t>endothermic</a:t>
            </a:r>
            <a:r>
              <a:rPr lang="en-US" sz="36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5158" y="3162748"/>
            <a:ext cx="10994315" cy="36038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2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72" y="250116"/>
            <a:ext cx="8735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Biochemical Reactions and Enzymes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459" y="1105618"/>
            <a:ext cx="1127401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Biochemical reactions  in organisms need help to get started. </a:t>
            </a:r>
          </a:p>
          <a:p>
            <a:endParaRPr lang="en-US" dirty="0"/>
          </a:p>
          <a:p>
            <a:r>
              <a:rPr lang="en-US" sz="3600" dirty="0" smtClean="0"/>
              <a:t>Living things get help from </a:t>
            </a:r>
            <a:r>
              <a:rPr lang="en-US" sz="3600" dirty="0" smtClean="0">
                <a:solidFill>
                  <a:srgbClr val="FF0000"/>
                </a:solidFill>
              </a:rPr>
              <a:t>enzymes</a:t>
            </a:r>
            <a:r>
              <a:rPr lang="en-US" sz="3600" dirty="0" smtClean="0"/>
              <a:t> which are proteins that lower the amount of activation energy needed to get reactions going. </a:t>
            </a:r>
          </a:p>
          <a:p>
            <a:endParaRPr lang="en-US" sz="2000" dirty="0"/>
          </a:p>
          <a:p>
            <a:r>
              <a:rPr lang="en-US" sz="3600" dirty="0" smtClean="0"/>
              <a:t>There are around 75,000 identified enzymes in the human body. Each enzyme works only on a specific type of molecule called a </a:t>
            </a:r>
            <a:r>
              <a:rPr lang="en-US" sz="3600" dirty="0" smtClean="0">
                <a:solidFill>
                  <a:srgbClr val="0070C0"/>
                </a:solidFill>
              </a:rPr>
              <a:t>substrate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5459" y="2334409"/>
            <a:ext cx="11274014" cy="4399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8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72" y="250116"/>
            <a:ext cx="8735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Biochemical Reactions and Enzymes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972" y="1105618"/>
            <a:ext cx="1188002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Each enzyme has a particular shape that “fits” on one particular substrate at an </a:t>
            </a:r>
            <a:r>
              <a:rPr lang="en-US" sz="3200" dirty="0" smtClean="0">
                <a:solidFill>
                  <a:srgbClr val="FF0000"/>
                </a:solidFill>
              </a:rPr>
              <a:t>active site</a:t>
            </a:r>
            <a:r>
              <a:rPr lang="en-US" sz="3200" dirty="0" smtClean="0"/>
              <a:t>. </a:t>
            </a:r>
          </a:p>
          <a:p>
            <a:endParaRPr lang="en-US" sz="2000" dirty="0"/>
          </a:p>
          <a:p>
            <a:r>
              <a:rPr lang="en-US" sz="3200" dirty="0" smtClean="0"/>
              <a:t>If the protein loses its shape, it no longer has the proper </a:t>
            </a:r>
            <a:r>
              <a:rPr lang="en-US" sz="3200" dirty="0" smtClean="0">
                <a:solidFill>
                  <a:srgbClr val="FF0000"/>
                </a:solidFill>
              </a:rPr>
              <a:t>active site </a:t>
            </a:r>
            <a:r>
              <a:rPr lang="en-US" sz="3200" dirty="0" smtClean="0"/>
              <a:t>and that particular reaction will not take place.</a:t>
            </a:r>
            <a:endParaRPr lang="en-US" sz="3200" dirty="0"/>
          </a:p>
        </p:txBody>
      </p:sp>
      <p:pic>
        <p:nvPicPr>
          <p:cNvPr id="4" name="Picture 2" descr="Enzyme 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9" y="3721719"/>
            <a:ext cx="8166036" cy="299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47182" y="4055633"/>
            <a:ext cx="29691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Protein shapes  are sensitive to </a:t>
            </a:r>
            <a:r>
              <a:rPr lang="en-US" sz="2800" dirty="0" smtClean="0">
                <a:solidFill>
                  <a:srgbClr val="0070C0"/>
                </a:solidFill>
              </a:rPr>
              <a:t>high temperatures</a:t>
            </a:r>
            <a:r>
              <a:rPr lang="en-US" sz="2800" dirty="0" smtClean="0"/>
              <a:t> and to </a:t>
            </a:r>
            <a:r>
              <a:rPr lang="en-US" sz="2800" dirty="0" smtClean="0">
                <a:solidFill>
                  <a:srgbClr val="0070C0"/>
                </a:solidFill>
              </a:rPr>
              <a:t>pH imbalances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11972" y="1105618"/>
            <a:ext cx="11704320" cy="24766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82" y="1239426"/>
            <a:ext cx="11346688" cy="54195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1972" y="250116"/>
            <a:ext cx="101767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Biochemical Reactions and Enzyme Action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693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" y="376518"/>
            <a:ext cx="1071461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Summary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A chemical reaction is a process that changes some chemical substances into others. It involves breaking and reforming chemical bonds.  They follow the Law of Conservation of Matter.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Some chemical reactions release energy (exothermic) while others absorb energy (endothermic).  All chemical reactions require activation energy to get started.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Enzymes are needed to speed up biochemical reactions in organisms. They work by binding with a substrate at an active site and lowering activation energy needed to run the biochemical reaction.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49854" y="1151067"/>
            <a:ext cx="11069619" cy="5443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chlorine gas warning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" t="15797" r="3045" b="16640"/>
          <a:stretch/>
        </p:blipFill>
        <p:spPr bwMode="auto">
          <a:xfrm>
            <a:off x="376518" y="242047"/>
            <a:ext cx="4091694" cy="295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chlorine gas warn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18" y="3926542"/>
            <a:ext cx="4114594" cy="255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56470" y="228600"/>
            <a:ext cx="339476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element chlorine is a greenish poison.  </a:t>
            </a:r>
          </a:p>
          <a:p>
            <a:endParaRPr lang="en-US" dirty="0"/>
          </a:p>
          <a:p>
            <a:r>
              <a:rPr lang="en-US" sz="3200" dirty="0" smtClean="0"/>
              <a:t>Sodium metal reacts violently with water.</a:t>
            </a:r>
          </a:p>
          <a:p>
            <a:endParaRPr lang="en-US" dirty="0"/>
          </a:p>
          <a:p>
            <a:r>
              <a:rPr lang="en-US" sz="3200" dirty="0" smtClean="0"/>
              <a:t>Would you eat them?</a:t>
            </a:r>
          </a:p>
          <a:p>
            <a:endParaRPr lang="en-US" dirty="0"/>
          </a:p>
          <a:p>
            <a:r>
              <a:rPr lang="en-US" sz="3200" dirty="0" smtClean="0"/>
              <a:t>Well you eat them nearly everyday –</a:t>
            </a:r>
            <a:r>
              <a:rPr lang="en-US" sz="3200" dirty="0"/>
              <a:t> </a:t>
            </a:r>
            <a:r>
              <a:rPr lang="en-US" sz="3200" dirty="0" smtClean="0"/>
              <a:t>as salt NaCl.</a:t>
            </a:r>
          </a:p>
        </p:txBody>
      </p:sp>
      <p:pic>
        <p:nvPicPr>
          <p:cNvPr id="2056" name="Picture 8" descr="Image result for elemental sodiu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978" y="3926542"/>
            <a:ext cx="3944469" cy="255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elemental sod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978" y="242047"/>
            <a:ext cx="3944469" cy="281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51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965" y="349624"/>
            <a:ext cx="114568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element Hydrogen is highly flammable.  All fires need oxygen to burn.  Put those two elements together and they form water, which puts out fire.</a:t>
            </a:r>
            <a:endParaRPr lang="en-US" sz="3200" dirty="0"/>
          </a:p>
        </p:txBody>
      </p:sp>
      <p:pic>
        <p:nvPicPr>
          <p:cNvPr id="3076" name="Picture 4" descr="Image result for hindenbur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7"/>
          <a:stretch/>
        </p:blipFill>
        <p:spPr bwMode="auto">
          <a:xfrm>
            <a:off x="389965" y="1919284"/>
            <a:ext cx="4639235" cy="473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4094" y="6024282"/>
            <a:ext cx="271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Hindenburg disaster 1937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0530" y="1919284"/>
            <a:ext cx="626632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Chemical reactions change some chemical substances into others.  </a:t>
            </a:r>
          </a:p>
          <a:p>
            <a:r>
              <a:rPr lang="en-US" sz="4400" dirty="0" smtClean="0"/>
              <a:t>Like hydrogen and oxygen forming water or sodium and chlorine forming salt.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580530" y="1366221"/>
            <a:ext cx="6266329" cy="26463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8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063" y="301214"/>
            <a:ext cx="1160750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When a </a:t>
            </a:r>
            <a:r>
              <a:rPr lang="en-US" sz="3600" dirty="0">
                <a:solidFill>
                  <a:srgbClr val="FF0000"/>
                </a:solidFill>
              </a:rPr>
              <a:t>chemical reaction </a:t>
            </a:r>
            <a:r>
              <a:rPr lang="en-US" sz="3600" dirty="0" smtClean="0"/>
              <a:t>occurs</a:t>
            </a:r>
            <a:r>
              <a:rPr lang="en-US" sz="3600" dirty="0" smtClean="0"/>
              <a:t>, </a:t>
            </a:r>
            <a:r>
              <a:rPr lang="en-US" sz="3600" dirty="0" smtClean="0"/>
              <a:t>bonds are broken in the old </a:t>
            </a:r>
            <a:r>
              <a:rPr lang="en-US" sz="3600" dirty="0" smtClean="0"/>
              <a:t>substances, the </a:t>
            </a:r>
            <a:r>
              <a:rPr lang="en-US" sz="3600" u="sng" dirty="0" smtClean="0">
                <a:solidFill>
                  <a:srgbClr val="FF0000"/>
                </a:solidFill>
              </a:rPr>
              <a:t>reactants</a:t>
            </a:r>
            <a:r>
              <a:rPr lang="en-US" sz="3600" dirty="0" smtClean="0"/>
              <a:t>, and </a:t>
            </a:r>
            <a:r>
              <a:rPr lang="en-US" sz="3600" dirty="0" smtClean="0"/>
              <a:t>new bonds are formed in the new chemical </a:t>
            </a:r>
            <a:r>
              <a:rPr lang="en-US" sz="3600" dirty="0" smtClean="0"/>
              <a:t>substances, the </a:t>
            </a:r>
            <a:r>
              <a:rPr lang="en-US" sz="3600" u="sng" dirty="0" smtClean="0">
                <a:solidFill>
                  <a:srgbClr val="FF0000"/>
                </a:solidFill>
              </a:rPr>
              <a:t>products</a:t>
            </a:r>
            <a:r>
              <a:rPr lang="en-US" sz="3600" dirty="0"/>
              <a:t>. </a:t>
            </a:r>
            <a:endParaRPr lang="en-US" sz="3600" dirty="0" smtClean="0"/>
          </a:p>
          <a:p>
            <a:endParaRPr lang="en-US" sz="2000" dirty="0"/>
          </a:p>
          <a:p>
            <a:r>
              <a:rPr lang="en-US" sz="3600" dirty="0" smtClean="0"/>
              <a:t>During </a:t>
            </a:r>
            <a:r>
              <a:rPr lang="en-US" sz="3600" dirty="0"/>
              <a:t>a chemical reaction, the reactants are used up to make the product.</a:t>
            </a:r>
          </a:p>
          <a:p>
            <a:endParaRPr lang="en-US" sz="3600" dirty="0"/>
          </a:p>
        </p:txBody>
      </p:sp>
      <p:pic>
        <p:nvPicPr>
          <p:cNvPr id="12290" name="Picture 2" descr="Image result for chemical re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043" y="3513613"/>
            <a:ext cx="7417961" cy="330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9435" y="4415669"/>
            <a:ext cx="1930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Reactants are 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and 2O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" name="Oval 3"/>
          <p:cNvSpPr/>
          <p:nvPr/>
        </p:nvSpPr>
        <p:spPr>
          <a:xfrm>
            <a:off x="2345166" y="3551996"/>
            <a:ext cx="2958353" cy="25583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63957" y="3551994"/>
            <a:ext cx="2958353" cy="25583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21224" y="4927002"/>
            <a:ext cx="679664" cy="860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966421" y="4421316"/>
            <a:ext cx="1930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Products are C0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and 2H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9431541" y="4669803"/>
            <a:ext cx="591704" cy="1613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1063" y="301214"/>
            <a:ext cx="11455944" cy="30874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1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4469" y="320397"/>
            <a:ext cx="10725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Chemical reactions can be represented by a chemical equation.</a:t>
            </a:r>
            <a:endParaRPr lang="en-US" sz="3200" dirty="0"/>
          </a:p>
        </p:txBody>
      </p:sp>
      <p:pic>
        <p:nvPicPr>
          <p:cNvPr id="4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78"/>
          <a:stretch/>
        </p:blipFill>
        <p:spPr bwMode="auto">
          <a:xfrm>
            <a:off x="968187" y="1083416"/>
            <a:ext cx="10497937" cy="130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8187" y="3328458"/>
            <a:ext cx="1072537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arrow in the equation separates the reactants (left of the arrow) from the products (right of the arrow) and shows the direction in which the reaction is running.</a:t>
            </a:r>
          </a:p>
          <a:p>
            <a:endParaRPr lang="en-US" sz="2000" dirty="0"/>
          </a:p>
          <a:p>
            <a:r>
              <a:rPr lang="en-US" sz="3200" dirty="0" smtClean="0"/>
              <a:t>If the arrow runs in both directions, it means the </a:t>
            </a:r>
          </a:p>
          <a:p>
            <a:r>
              <a:rPr lang="en-US" sz="3200" dirty="0" smtClean="0"/>
              <a:t>reaction is running in the opposite direction at the </a:t>
            </a:r>
          </a:p>
          <a:p>
            <a:r>
              <a:rPr lang="en-US" sz="3200" dirty="0" smtClean="0"/>
              <a:t>same time.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935533" y="1775075"/>
            <a:ext cx="25549" cy="16275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symbol for a reaction running in both direc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404" y="5417000"/>
            <a:ext cx="1598721" cy="111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ight Brace 12"/>
          <p:cNvSpPr/>
          <p:nvPr/>
        </p:nvSpPr>
        <p:spPr>
          <a:xfrm rot="5400000">
            <a:off x="2942218" y="1291537"/>
            <a:ext cx="365760" cy="1828800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Brace 15"/>
          <p:cNvSpPr/>
          <p:nvPr/>
        </p:nvSpPr>
        <p:spPr>
          <a:xfrm rot="5400000">
            <a:off x="8892516" y="1060581"/>
            <a:ext cx="365760" cy="2283263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66193" y="2563336"/>
            <a:ext cx="168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Reactants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73934" y="2432173"/>
            <a:ext cx="168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Products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4469" y="3025001"/>
            <a:ext cx="10839092" cy="3658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2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6140" y="322729"/>
            <a:ext cx="1113416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Conservation of Matter</a:t>
            </a:r>
          </a:p>
          <a:p>
            <a:endParaRPr lang="en-US" sz="2800" dirty="0"/>
          </a:p>
          <a:p>
            <a:r>
              <a:rPr lang="en-US" sz="3200" dirty="0" smtClean="0"/>
              <a:t>The amount of each element does not change from reactants to products.  The amounts stay the same.  The elements are only rearranged, not created or destroyed. </a:t>
            </a:r>
            <a:endParaRPr lang="en-US" sz="3200" dirty="0"/>
          </a:p>
        </p:txBody>
      </p:sp>
      <p:pic>
        <p:nvPicPr>
          <p:cNvPr id="3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78"/>
          <a:stretch/>
        </p:blipFill>
        <p:spPr bwMode="auto">
          <a:xfrm>
            <a:off x="726140" y="3061940"/>
            <a:ext cx="11134165" cy="130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659" y="4464423"/>
            <a:ext cx="28319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</a:t>
            </a:r>
            <a:r>
              <a:rPr lang="en-US" sz="2800" u="sng" dirty="0" smtClean="0"/>
              <a:t>Reactants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1 Carbon</a:t>
            </a:r>
          </a:p>
          <a:p>
            <a:r>
              <a:rPr lang="en-US" sz="2800" dirty="0" smtClean="0"/>
              <a:t>    4 Hydrogen</a:t>
            </a:r>
          </a:p>
          <a:p>
            <a:r>
              <a:rPr lang="en-US" sz="2800" dirty="0" smtClean="0"/>
              <a:t>    4 Oxygen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013553" y="4363616"/>
            <a:ext cx="28319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</a:t>
            </a:r>
            <a:r>
              <a:rPr lang="en-US" sz="2800" u="sng" dirty="0" smtClean="0"/>
              <a:t>Products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1 Carbon</a:t>
            </a:r>
          </a:p>
          <a:p>
            <a:r>
              <a:rPr lang="en-US" sz="2800" dirty="0" smtClean="0"/>
              <a:t>    4 Hydrogen</a:t>
            </a:r>
          </a:p>
          <a:p>
            <a:r>
              <a:rPr lang="en-US" sz="2800" dirty="0" smtClean="0"/>
              <a:t>    4 Oxygen</a:t>
            </a:r>
            <a:endParaRPr lang="en-US" sz="28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26741" y="4760260"/>
            <a:ext cx="1048870" cy="134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6140" y="1226372"/>
            <a:ext cx="11134165" cy="16781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36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729" y="443753"/>
            <a:ext cx="7557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Reactions and Energy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6401" y="1439336"/>
            <a:ext cx="1086522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Chemical reactions involve energy. Energy can either be released or absorbed by a chemical reaction.</a:t>
            </a:r>
          </a:p>
          <a:p>
            <a:endParaRPr lang="en-US" sz="2000" dirty="0"/>
          </a:p>
          <a:p>
            <a:r>
              <a:rPr lang="en-US" sz="3200" u="sng" dirty="0" smtClean="0">
                <a:solidFill>
                  <a:srgbClr val="FF0000"/>
                </a:solidFill>
              </a:rPr>
              <a:t>Exothermic reactions </a:t>
            </a:r>
            <a:r>
              <a:rPr lang="en-US" sz="3200" dirty="0" smtClean="0"/>
              <a:t>– energy is release in the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form of heat.  An example would be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burning methane gas to cook your</a:t>
            </a:r>
          </a:p>
          <a:p>
            <a:r>
              <a:rPr lang="en-US" sz="3200" dirty="0" smtClean="0"/>
              <a:t> 		food.</a:t>
            </a:r>
          </a:p>
          <a:p>
            <a:endParaRPr lang="en-US" sz="2000" u="sng" dirty="0">
              <a:solidFill>
                <a:srgbClr val="FF0000"/>
              </a:solidFill>
            </a:endParaRPr>
          </a:p>
          <a:p>
            <a:r>
              <a:rPr lang="en-US" sz="3200" u="sng" dirty="0" smtClean="0">
                <a:solidFill>
                  <a:srgbClr val="FF0000"/>
                </a:solidFill>
              </a:rPr>
              <a:t>Endothermic reactions </a:t>
            </a:r>
            <a:r>
              <a:rPr lang="en-US" sz="3200" dirty="0" smtClean="0"/>
              <a:t>– energy is absorbed. An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example is a cold pack you use to ice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an injury.</a:t>
            </a:r>
            <a:endParaRPr lang="en-US" sz="3200" dirty="0"/>
          </a:p>
        </p:txBody>
      </p:sp>
      <p:pic>
        <p:nvPicPr>
          <p:cNvPr id="2050" name="Picture 2" descr="Image result for methane gas bur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724" y="2495706"/>
            <a:ext cx="2628900" cy="17430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cold p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724" y="4653183"/>
            <a:ext cx="2628900" cy="193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6401" y="2495706"/>
            <a:ext cx="7965627" cy="21574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6401" y="4851699"/>
            <a:ext cx="7976385" cy="1912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3753"/>
            <a:ext cx="6110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Reactions and Energy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281" y="1436145"/>
            <a:ext cx="115456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All chemical reactions need energy to get started. This beginning energy is known as </a:t>
            </a:r>
            <a:r>
              <a:rPr lang="en-US" sz="3600" u="sng" dirty="0" smtClean="0">
                <a:solidFill>
                  <a:srgbClr val="FF0000"/>
                </a:solidFill>
              </a:rPr>
              <a:t>Activation Energy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In order for molecules to react, they must bump into each other.  Activation energy is needed to give the molecules a “shove” to get the moving.</a:t>
            </a:r>
            <a:endParaRPr lang="en-US" sz="3600" dirty="0"/>
          </a:p>
        </p:txBody>
      </p:sp>
      <p:pic>
        <p:nvPicPr>
          <p:cNvPr id="6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33" r="81213" b="41986"/>
          <a:stretch/>
        </p:blipFill>
        <p:spPr bwMode="auto">
          <a:xfrm>
            <a:off x="2876810" y="4879869"/>
            <a:ext cx="1393527" cy="151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33" r="81213" b="41986"/>
          <a:stretch/>
        </p:blipFill>
        <p:spPr bwMode="auto">
          <a:xfrm rot="18973166">
            <a:off x="9225385" y="4773477"/>
            <a:ext cx="1393527" cy="151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1" r="57866" b="61663"/>
          <a:stretch/>
        </p:blipFill>
        <p:spPr bwMode="auto">
          <a:xfrm rot="18856178">
            <a:off x="4808668" y="5004568"/>
            <a:ext cx="1355464" cy="126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1" r="57866" b="61663"/>
          <a:stretch/>
        </p:blipFill>
        <p:spPr bwMode="auto">
          <a:xfrm rot="17142140">
            <a:off x="7104654" y="4898176"/>
            <a:ext cx="1355464" cy="126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1" r="57866" b="61663"/>
          <a:stretch/>
        </p:blipFill>
        <p:spPr bwMode="auto">
          <a:xfrm rot="1990355">
            <a:off x="10600242" y="326230"/>
            <a:ext cx="1355464" cy="126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chemical rea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1" r="57866" b="61663"/>
          <a:stretch/>
        </p:blipFill>
        <p:spPr bwMode="auto">
          <a:xfrm>
            <a:off x="8768613" y="58679"/>
            <a:ext cx="1355464" cy="126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61364" y="1409250"/>
            <a:ext cx="11103775" cy="3354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439" t="5134"/>
          <a:stretch/>
        </p:blipFill>
        <p:spPr>
          <a:xfrm>
            <a:off x="129092" y="107576"/>
            <a:ext cx="6444899" cy="66159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962" y="107576"/>
            <a:ext cx="5130329" cy="40391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85962" y="4679576"/>
            <a:ext cx="5011996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Endothermic or Exothermic?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9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631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moules,keith</dc:creator>
  <cp:lastModifiedBy>moules,keith</cp:lastModifiedBy>
  <cp:revision>74</cp:revision>
  <cp:lastPrinted>2017-10-30T21:51:28Z</cp:lastPrinted>
  <dcterms:created xsi:type="dcterms:W3CDTF">2017-08-14T15:16:20Z</dcterms:created>
  <dcterms:modified xsi:type="dcterms:W3CDTF">2017-10-30T21:51:30Z</dcterms:modified>
</cp:coreProperties>
</file>