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0" r:id="rId2"/>
    <p:sldId id="257" r:id="rId3"/>
    <p:sldId id="259" r:id="rId4"/>
    <p:sldId id="268" r:id="rId5"/>
    <p:sldId id="260" r:id="rId6"/>
    <p:sldId id="267" r:id="rId7"/>
    <p:sldId id="261" r:id="rId8"/>
    <p:sldId id="262" r:id="rId9"/>
    <p:sldId id="269" r:id="rId10"/>
    <p:sldId id="263" r:id="rId11"/>
    <p:sldId id="271"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8"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B7F54-8BBB-47CB-830C-EF6459FD1D3E}" type="datetimeFigureOut">
              <a:rPr lang="en-US" smtClean="0"/>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A0302-DDAA-4DFE-8E8A-3DCC02FDC352}" type="slidenum">
              <a:rPr lang="en-US" smtClean="0"/>
              <a:t>‹#›</a:t>
            </a:fld>
            <a:endParaRPr lang="en-US"/>
          </a:p>
        </p:txBody>
      </p:sp>
    </p:spTree>
    <p:extLst>
      <p:ext uri="{BB962C8B-B14F-4D97-AF65-F5344CB8AC3E}">
        <p14:creationId xmlns:p14="http://schemas.microsoft.com/office/powerpoint/2010/main" val="63734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C6C42-64DB-447F-81B7-5971BF1CD94D}" type="slidenum">
              <a:rPr lang="en-US" smtClean="0"/>
              <a:t>5</a:t>
            </a:fld>
            <a:endParaRPr lang="en-US"/>
          </a:p>
        </p:txBody>
      </p:sp>
    </p:spTree>
    <p:extLst>
      <p:ext uri="{BB962C8B-B14F-4D97-AF65-F5344CB8AC3E}">
        <p14:creationId xmlns:p14="http://schemas.microsoft.com/office/powerpoint/2010/main" val="62050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586546-E247-4088-86A9-BE2E28279AC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63F30B6F-6726-4997-85A8-87A4BD7529A2}"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86546-E247-4088-86A9-BE2E28279AC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30B6F-6726-4997-85A8-87A4BD7529A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86546-E247-4088-86A9-BE2E28279AC1}"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30B6F-6726-4997-85A8-87A4BD7529A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586546-E247-4088-86A9-BE2E28279AC1}" type="datetimeFigureOut">
              <a:rPr lang="en-US" smtClean="0"/>
              <a:t>11/9/2016</a:t>
            </a:fld>
            <a:endParaRPr lang="en-US"/>
          </a:p>
        </p:txBody>
      </p:sp>
      <p:sp>
        <p:nvSpPr>
          <p:cNvPr id="10" name="Slide Number Placeholder 9"/>
          <p:cNvSpPr>
            <a:spLocks noGrp="1"/>
          </p:cNvSpPr>
          <p:nvPr>
            <p:ph type="sldNum" sz="quarter" idx="11"/>
          </p:nvPr>
        </p:nvSpPr>
        <p:spPr/>
        <p:txBody>
          <a:bodyPr/>
          <a:lstStyle/>
          <a:p>
            <a:fld id="{63F30B6F-6726-4997-85A8-87A4BD7529A2}"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E3586546-E247-4088-86A9-BE2E28279AC1}" type="datetimeFigureOut">
              <a:rPr lang="en-US" smtClean="0"/>
              <a:t>11/9/2016</a:t>
            </a:fld>
            <a:endParaRPr lang="en-US"/>
          </a:p>
        </p:txBody>
      </p:sp>
      <p:sp>
        <p:nvSpPr>
          <p:cNvPr id="20" name="Slide Number Placeholder 19"/>
          <p:cNvSpPr>
            <a:spLocks noGrp="1"/>
          </p:cNvSpPr>
          <p:nvPr>
            <p:ph type="sldNum" sz="quarter" idx="11"/>
          </p:nvPr>
        </p:nvSpPr>
        <p:spPr/>
        <p:txBody>
          <a:bodyPr/>
          <a:lstStyle/>
          <a:p>
            <a:fld id="{63F30B6F-6726-4997-85A8-87A4BD7529A2}"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3586546-E247-4088-86A9-BE2E28279AC1}"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30B6F-6726-4997-85A8-87A4BD7529A2}"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3586546-E247-4088-86A9-BE2E28279AC1}"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30B6F-6726-4997-85A8-87A4BD7529A2}"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6546-E247-4088-86A9-BE2E28279AC1}"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30B6F-6726-4997-85A8-87A4BD7529A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586546-E247-4088-86A9-BE2E28279AC1}" type="datetimeFigureOut">
              <a:rPr lang="en-US" smtClean="0"/>
              <a:t>11/9/2016</a:t>
            </a:fld>
            <a:endParaRPr lang="en-US"/>
          </a:p>
        </p:txBody>
      </p:sp>
      <p:sp>
        <p:nvSpPr>
          <p:cNvPr id="6" name="Slide Number Placeholder 5"/>
          <p:cNvSpPr>
            <a:spLocks noGrp="1"/>
          </p:cNvSpPr>
          <p:nvPr>
            <p:ph type="sldNum" sz="quarter" idx="11"/>
          </p:nvPr>
        </p:nvSpPr>
        <p:spPr/>
        <p:txBody>
          <a:bodyPr/>
          <a:lstStyle/>
          <a:p>
            <a:fld id="{63F30B6F-6726-4997-85A8-87A4BD7529A2}"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E3586546-E247-4088-86A9-BE2E28279AC1}" type="datetimeFigureOut">
              <a:rPr lang="en-US" smtClean="0"/>
              <a:t>11/9/2016</a:t>
            </a:fld>
            <a:endParaRPr lang="en-US"/>
          </a:p>
        </p:txBody>
      </p:sp>
      <p:sp>
        <p:nvSpPr>
          <p:cNvPr id="10" name="Slide Number Placeholder 9"/>
          <p:cNvSpPr>
            <a:spLocks noGrp="1"/>
          </p:cNvSpPr>
          <p:nvPr>
            <p:ph type="sldNum" sz="quarter" idx="15"/>
          </p:nvPr>
        </p:nvSpPr>
        <p:spPr/>
        <p:txBody>
          <a:bodyPr/>
          <a:lstStyle/>
          <a:p>
            <a:fld id="{63F30B6F-6726-4997-85A8-87A4BD7529A2}"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86546-E247-4088-86A9-BE2E28279AC1}"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30B6F-6726-4997-85A8-87A4BD7529A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63F30B6F-6726-4997-85A8-87A4BD7529A2}"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E3586546-E247-4088-86A9-BE2E28279AC1}" type="datetimeFigureOut">
              <a:rPr lang="en-US" smtClean="0"/>
              <a:t>11/9/2016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eb4.si.edu/lewisandclark/index.html?loc=/lewisandclark/journal.cfm?id=98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     ?     ?     ?</a:t>
            </a:r>
            <a:endParaRPr lang="en-US" dirty="0"/>
          </a:p>
        </p:txBody>
      </p:sp>
      <p:sp>
        <p:nvSpPr>
          <p:cNvPr id="3" name="Content Placeholder 2"/>
          <p:cNvSpPr>
            <a:spLocks noGrp="1"/>
          </p:cNvSpPr>
          <p:nvPr>
            <p:ph idx="1"/>
          </p:nvPr>
        </p:nvSpPr>
        <p:spPr/>
        <p:txBody>
          <a:bodyPr anchor="ctr">
            <a:normAutofit/>
          </a:bodyPr>
          <a:lstStyle/>
          <a:p>
            <a:r>
              <a:rPr lang="en-US" sz="4400" dirty="0" smtClean="0">
                <a:effectLst>
                  <a:outerShdw blurRad="38100" dist="38100" dir="2700000" algn="tl">
                    <a:srgbClr val="000000">
                      <a:alpha val="43137"/>
                    </a:srgbClr>
                  </a:outerShdw>
                </a:effectLst>
                <a:latin typeface="Calibri" panose="020F0502020204030204" pitchFamily="34" charset="0"/>
              </a:rPr>
              <a:t>What words does an author use to indicate they are using a particular text structure in their writing?</a:t>
            </a:r>
            <a:endParaRPr lang="en-US" sz="44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39869713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09650" y="304800"/>
            <a:ext cx="7239000" cy="1143000"/>
          </a:xfrm>
        </p:spPr>
        <p:txBody>
          <a:bodyPr anchor="t"/>
          <a:lstStyle/>
          <a:p>
            <a:r>
              <a:rPr lang="en-US" sz="4400" dirty="0" smtClean="0"/>
              <a:t>Look for the descriptions</a:t>
            </a:r>
            <a:endParaRPr lang="en-US" sz="4400" dirty="0"/>
          </a:p>
        </p:txBody>
      </p:sp>
      <p:sp>
        <p:nvSpPr>
          <p:cNvPr id="8" name="Content Placeholder 7"/>
          <p:cNvSpPr>
            <a:spLocks noGrp="1"/>
          </p:cNvSpPr>
          <p:nvPr>
            <p:ph idx="1"/>
          </p:nvPr>
        </p:nvSpPr>
        <p:spPr>
          <a:xfrm>
            <a:off x="685800" y="1143000"/>
            <a:ext cx="8001000" cy="4419600"/>
          </a:xfrm>
        </p:spPr>
        <p:txBody>
          <a:bodyPr>
            <a:normAutofit fontScale="92500" lnSpcReduction="10000"/>
          </a:bodyPr>
          <a:lstStyle/>
          <a:p>
            <a:pPr marL="114300" indent="0">
              <a:buNone/>
            </a:pPr>
            <a:r>
              <a:rPr lang="en-US" i="1" dirty="0"/>
              <a:t>    "..... in my walk I Killed a Buck Goat of this </a:t>
            </a:r>
            <a:r>
              <a:rPr lang="en-US" i="1" dirty="0" smtClean="0"/>
              <a:t>Country, </a:t>
            </a:r>
            <a:r>
              <a:rPr lang="en-US" i="1" dirty="0"/>
              <a:t>about the </a:t>
            </a:r>
            <a:r>
              <a:rPr lang="en-US" i="1" dirty="0" smtClean="0"/>
              <a:t>height </a:t>
            </a:r>
            <a:r>
              <a:rPr lang="en-US" i="1" dirty="0"/>
              <a:t>of the Grown Deer, its body Shorter the Horns which is not very hard and forks 2/3 up one prong Short the other round &amp; Sharp arched, and is </a:t>
            </a:r>
            <a:r>
              <a:rPr lang="en-US" i="1" dirty="0" smtClean="0"/>
              <a:t>immediately </a:t>
            </a:r>
            <a:r>
              <a:rPr lang="en-US" i="1" dirty="0"/>
              <a:t>above its Eyes the </a:t>
            </a:r>
            <a:r>
              <a:rPr lang="en-US" i="1" dirty="0" smtClean="0"/>
              <a:t>Color </a:t>
            </a:r>
            <a:r>
              <a:rPr lang="en-US" i="1" dirty="0"/>
              <a:t>is a light gray with black behind its ears down its neck, and its face white round its neck, its Sides and rump round its tail which is Short &amp; white: </a:t>
            </a:r>
            <a:r>
              <a:rPr lang="en-US" i="1" dirty="0" smtClean="0"/>
              <a:t>Very </a:t>
            </a:r>
            <a:r>
              <a:rPr lang="en-US" i="1" dirty="0"/>
              <a:t>actively made, has only a pair of hoofs to each foot, his brains on the back of his head, his </a:t>
            </a:r>
            <a:r>
              <a:rPr lang="en-US" i="1" dirty="0" smtClean="0"/>
              <a:t>Nostrils </a:t>
            </a:r>
            <a:r>
              <a:rPr lang="en-US" i="1" dirty="0"/>
              <a:t>large, his eyes like a Sheep he is more like the </a:t>
            </a:r>
            <a:r>
              <a:rPr lang="en-US" i="1" dirty="0" smtClean="0"/>
              <a:t>Antelope </a:t>
            </a:r>
            <a:r>
              <a:rPr lang="en-US" i="1" dirty="0"/>
              <a:t>or </a:t>
            </a:r>
            <a:r>
              <a:rPr lang="en-US" i="1" dirty="0" smtClean="0"/>
              <a:t>Gazelle </a:t>
            </a:r>
            <a:r>
              <a:rPr lang="en-US" i="1" dirty="0"/>
              <a:t>of Africa than any other Species of Goat."  </a:t>
            </a:r>
            <a:r>
              <a:rPr lang="en-US" u="sng" dirty="0">
                <a:hlinkClick r:id="rId2"/>
              </a:rPr>
              <a:t>Lewis and Clark As Naturalists </a:t>
            </a:r>
            <a:endParaRPr lang="en-US" dirty="0"/>
          </a:p>
          <a:p>
            <a:pPr marL="114300" indent="0">
              <a:buNone/>
            </a:pPr>
            <a:endParaRPr lang="en-US" dirty="0"/>
          </a:p>
        </p:txBody>
      </p:sp>
      <p:cxnSp>
        <p:nvCxnSpPr>
          <p:cNvPr id="10" name="Straight Connector 9"/>
          <p:cNvCxnSpPr/>
          <p:nvPr/>
        </p:nvCxnSpPr>
        <p:spPr>
          <a:xfrm>
            <a:off x="2221923" y="1905000"/>
            <a:ext cx="32644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35499" y="1891145"/>
            <a:ext cx="760701" cy="69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1000" y="6477000"/>
            <a:ext cx="7772400" cy="246221"/>
          </a:xfrm>
          <a:prstGeom prst="rect">
            <a:avLst/>
          </a:prstGeom>
        </p:spPr>
        <p:txBody>
          <a:bodyPr wrap="square">
            <a:spAutoFit/>
          </a:bodyPr>
          <a:lstStyle/>
          <a:p>
            <a:r>
              <a:rPr lang="en-US" sz="1000" dirty="0" smtClean="0"/>
              <a:t>http://www.homepages.dsu.edu/venekaml/Lewis%20and%20Clark/EXPOSITORY%20TEXT%20STRUCTURES.htm</a:t>
            </a:r>
            <a:endParaRPr lang="en-US" sz="1000" dirty="0"/>
          </a:p>
        </p:txBody>
      </p:sp>
      <p:cxnSp>
        <p:nvCxnSpPr>
          <p:cNvPr id="14" name="Straight Connector 13"/>
          <p:cNvCxnSpPr/>
          <p:nvPr/>
        </p:nvCxnSpPr>
        <p:spPr>
          <a:xfrm>
            <a:off x="872836" y="32766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7670" y="4024745"/>
            <a:ext cx="1643130" cy="138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7670" y="3657600"/>
            <a:ext cx="18717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0" y="3657600"/>
            <a:ext cx="6143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88818" y="4343400"/>
            <a:ext cx="8405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57686" y="4724400"/>
            <a:ext cx="861714" cy="138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6031468"/>
            <a:ext cx="2543773" cy="369332"/>
          </a:xfrm>
          <a:prstGeom prst="rect">
            <a:avLst/>
          </a:prstGeom>
          <a:noFill/>
        </p:spPr>
        <p:txBody>
          <a:bodyPr wrap="none" rtlCol="0">
            <a:spAutoFit/>
          </a:bodyPr>
          <a:lstStyle/>
          <a:p>
            <a:r>
              <a:rPr lang="en-US" dirty="0" smtClean="0"/>
              <a:t>What is being described?</a:t>
            </a:r>
            <a:endParaRPr lang="en-US" dirty="0"/>
          </a:p>
        </p:txBody>
      </p:sp>
      <p:sp>
        <p:nvSpPr>
          <p:cNvPr id="3" name="TextBox 2"/>
          <p:cNvSpPr txBox="1"/>
          <p:nvPr/>
        </p:nvSpPr>
        <p:spPr>
          <a:xfrm>
            <a:off x="3429000" y="6031468"/>
            <a:ext cx="1139543" cy="369332"/>
          </a:xfrm>
          <a:prstGeom prst="rect">
            <a:avLst/>
          </a:prstGeom>
          <a:noFill/>
        </p:spPr>
        <p:txBody>
          <a:bodyPr wrap="none" rtlCol="0">
            <a:spAutoFit/>
          </a:bodyPr>
          <a:lstStyle/>
          <a:p>
            <a:r>
              <a:rPr lang="en-US" dirty="0" smtClean="0"/>
              <a:t>Buck Goat</a:t>
            </a:r>
            <a:endParaRPr lang="en-US" dirty="0"/>
          </a:p>
        </p:txBody>
      </p:sp>
      <p:sp>
        <p:nvSpPr>
          <p:cNvPr id="4" name="TextBox 3"/>
          <p:cNvSpPr txBox="1"/>
          <p:nvPr/>
        </p:nvSpPr>
        <p:spPr>
          <a:xfrm>
            <a:off x="725423" y="5619606"/>
            <a:ext cx="4927952" cy="369332"/>
          </a:xfrm>
          <a:prstGeom prst="rect">
            <a:avLst/>
          </a:prstGeom>
          <a:noFill/>
        </p:spPr>
        <p:txBody>
          <a:bodyPr wrap="none" rtlCol="0">
            <a:spAutoFit/>
          </a:bodyPr>
          <a:lstStyle/>
          <a:p>
            <a:r>
              <a:rPr lang="en-US" dirty="0" smtClean="0"/>
              <a:t>What descriptive words were used in the passage?</a:t>
            </a:r>
            <a:endParaRPr lang="en-US" dirty="0"/>
          </a:p>
        </p:txBody>
      </p:sp>
      <p:cxnSp>
        <p:nvCxnSpPr>
          <p:cNvPr id="16" name="Straight Connector 15"/>
          <p:cNvCxnSpPr/>
          <p:nvPr/>
        </p:nvCxnSpPr>
        <p:spPr>
          <a:xfrm>
            <a:off x="5391150" y="2209800"/>
            <a:ext cx="14192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67000" y="2971800"/>
            <a:ext cx="571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91400" y="3276600"/>
            <a:ext cx="5429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01299" y="32766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78799" y="32766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43650" y="2971800"/>
            <a:ext cx="1200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21574" y="2590800"/>
            <a:ext cx="17790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72836" y="25908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22586" y="4738255"/>
            <a:ext cx="1468564" cy="138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4635" y="4024744"/>
            <a:ext cx="669165" cy="138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953695" y="2590800"/>
            <a:ext cx="889513" cy="11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57061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42" presetClass="entr" presetSubtype="0"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childTnLst>
                          </p:cTn>
                        </p:par>
                        <p:par>
                          <p:cTn id="96" fill="hold">
                            <p:stCondLst>
                              <p:cond delay="1000"/>
                            </p:stCondLst>
                            <p:childTnLst>
                              <p:par>
                                <p:cTn id="97" presetID="42" presetClass="entr" presetSubtype="0"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1000" fill="hold"/>
                                        <p:tgtEl>
                                          <p:spTgt spid="30"/>
                                        </p:tgtEl>
                                        <p:attrNameLst>
                                          <p:attrName>ppt_y</p:attrName>
                                        </p:attrNameLst>
                                      </p:cBhvr>
                                      <p:tavLst>
                                        <p:tav tm="0">
                                          <p:val>
                                            <p:strVal val="#ppt_y+.1"/>
                                          </p:val>
                                        </p:tav>
                                        <p:tav tm="100000">
                                          <p:val>
                                            <p:strVal val="#ppt_y"/>
                                          </p:val>
                                        </p:tav>
                                      </p:tavLst>
                                    </p:anim>
                                  </p:childTnLst>
                                </p:cTn>
                              </p:par>
                            </p:childTnLst>
                          </p:cTn>
                        </p:par>
                        <p:par>
                          <p:cTn id="102" fill="hold">
                            <p:stCondLst>
                              <p:cond delay="2000"/>
                            </p:stCondLst>
                            <p:childTnLst>
                              <p:par>
                                <p:cTn id="103" presetID="42" presetClass="entr" presetSubtype="0"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1000"/>
                                        <p:tgtEl>
                                          <p:spTgt spid="21"/>
                                        </p:tgtEl>
                                      </p:cBhvr>
                                    </p:animEffect>
                                    <p:anim calcmode="lin" valueType="num">
                                      <p:cBhvr>
                                        <p:cTn id="106" dur="1000" fill="hold"/>
                                        <p:tgtEl>
                                          <p:spTgt spid="21"/>
                                        </p:tgtEl>
                                        <p:attrNameLst>
                                          <p:attrName>ppt_x</p:attrName>
                                        </p:attrNameLst>
                                      </p:cBhvr>
                                      <p:tavLst>
                                        <p:tav tm="0">
                                          <p:val>
                                            <p:strVal val="#ppt_x"/>
                                          </p:val>
                                        </p:tav>
                                        <p:tav tm="100000">
                                          <p:val>
                                            <p:strVal val="#ppt_x"/>
                                          </p:val>
                                        </p:tav>
                                      </p:tavLst>
                                    </p:anim>
                                    <p:anim calcmode="lin" valueType="num">
                                      <p:cBhvr>
                                        <p:cTn id="107" dur="1000" fill="hold"/>
                                        <p:tgtEl>
                                          <p:spTgt spid="21"/>
                                        </p:tgtEl>
                                        <p:attrNameLst>
                                          <p:attrName>ppt_y</p:attrName>
                                        </p:attrNameLst>
                                      </p:cBhvr>
                                      <p:tavLst>
                                        <p:tav tm="0">
                                          <p:val>
                                            <p:strVal val="#ppt_y+.1"/>
                                          </p:val>
                                        </p:tav>
                                        <p:tav tm="100000">
                                          <p:val>
                                            <p:strVal val="#ppt_y"/>
                                          </p:val>
                                        </p:tav>
                                      </p:tavLst>
                                    </p:anim>
                                  </p:childTnLst>
                                </p:cTn>
                              </p:par>
                            </p:childTnLst>
                          </p:cTn>
                        </p:par>
                        <p:par>
                          <p:cTn id="108" fill="hold">
                            <p:stCondLst>
                              <p:cond delay="3000"/>
                            </p:stCondLst>
                            <p:childTnLst>
                              <p:par>
                                <p:cTn id="109" presetID="42" presetClass="entr" presetSubtype="0" fill="hold"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anim calcmode="lin" valueType="num">
                                      <p:cBhvr>
                                        <p:cTn id="112" dur="1000" fill="hold"/>
                                        <p:tgtEl>
                                          <p:spTgt spid="22"/>
                                        </p:tgtEl>
                                        <p:attrNameLst>
                                          <p:attrName>ppt_x</p:attrName>
                                        </p:attrNameLst>
                                      </p:cBhvr>
                                      <p:tavLst>
                                        <p:tav tm="0">
                                          <p:val>
                                            <p:strVal val="#ppt_x"/>
                                          </p:val>
                                        </p:tav>
                                        <p:tav tm="100000">
                                          <p:val>
                                            <p:strVal val="#ppt_x"/>
                                          </p:val>
                                        </p:tav>
                                      </p:tavLst>
                                    </p:anim>
                                    <p:anim calcmode="lin" valueType="num">
                                      <p:cBhvr>
                                        <p:cTn id="113" dur="1000" fill="hold"/>
                                        <p:tgtEl>
                                          <p:spTgt spid="22"/>
                                        </p:tgtEl>
                                        <p:attrNameLst>
                                          <p:attrName>ppt_y</p:attrName>
                                        </p:attrNameLst>
                                      </p:cBhvr>
                                      <p:tavLst>
                                        <p:tav tm="0">
                                          <p:val>
                                            <p:strVal val="#ppt_y+.1"/>
                                          </p:val>
                                        </p:tav>
                                        <p:tav tm="100000">
                                          <p:val>
                                            <p:strVal val="#ppt_y"/>
                                          </p:val>
                                        </p:tav>
                                      </p:tavLst>
                                    </p:anim>
                                  </p:childTnLst>
                                </p:cTn>
                              </p:par>
                            </p:childTnLst>
                          </p:cTn>
                        </p:par>
                        <p:par>
                          <p:cTn id="114" fill="hold">
                            <p:stCondLst>
                              <p:cond delay="4000"/>
                            </p:stCondLst>
                            <p:childTnLst>
                              <p:par>
                                <p:cTn id="115" presetID="42" presetClass="entr" presetSubtype="0" fill="hold"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2"/>
                                        </p:tgtEl>
                                        <p:attrNameLst>
                                          <p:attrName>style.visibility</p:attrName>
                                        </p:attrNameLst>
                                      </p:cBhvr>
                                      <p:to>
                                        <p:strVal val="visible"/>
                                      </p:to>
                                    </p:set>
                                    <p:anim calcmode="lin" valueType="num">
                                      <p:cBhvr>
                                        <p:cTn id="124" dur="1000" fill="hold"/>
                                        <p:tgtEl>
                                          <p:spTgt spid="2"/>
                                        </p:tgtEl>
                                        <p:attrNameLst>
                                          <p:attrName>ppt_w</p:attrName>
                                        </p:attrNameLst>
                                      </p:cBhvr>
                                      <p:tavLst>
                                        <p:tav tm="0">
                                          <p:val>
                                            <p:fltVal val="0"/>
                                          </p:val>
                                        </p:tav>
                                        <p:tav tm="100000">
                                          <p:val>
                                            <p:strVal val="#ppt_w"/>
                                          </p:val>
                                        </p:tav>
                                      </p:tavLst>
                                    </p:anim>
                                    <p:anim calcmode="lin" valueType="num">
                                      <p:cBhvr>
                                        <p:cTn id="125" dur="1000" fill="hold"/>
                                        <p:tgtEl>
                                          <p:spTgt spid="2"/>
                                        </p:tgtEl>
                                        <p:attrNameLst>
                                          <p:attrName>ppt_h</p:attrName>
                                        </p:attrNameLst>
                                      </p:cBhvr>
                                      <p:tavLst>
                                        <p:tav tm="0">
                                          <p:val>
                                            <p:fltVal val="0"/>
                                          </p:val>
                                        </p:tav>
                                        <p:tav tm="100000">
                                          <p:val>
                                            <p:strVal val="#ppt_h"/>
                                          </p:val>
                                        </p:tav>
                                      </p:tavLst>
                                    </p:anim>
                                    <p:animEffect transition="in" filter="fade">
                                      <p:cBhvr>
                                        <p:cTn id="126" dur="1000"/>
                                        <p:tgtEl>
                                          <p:spTgt spid="2"/>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0" nodeType="clickEffect">
                                  <p:stCondLst>
                                    <p:cond delay="0"/>
                                  </p:stCondLst>
                                  <p:childTnLst>
                                    <p:set>
                                      <p:cBhvr>
                                        <p:cTn id="130" dur="1" fill="hold">
                                          <p:stCondLst>
                                            <p:cond delay="0"/>
                                          </p:stCondLst>
                                        </p:cTn>
                                        <p:tgtEl>
                                          <p:spTgt spid="3"/>
                                        </p:tgtEl>
                                        <p:attrNameLst>
                                          <p:attrName>style.visibility</p:attrName>
                                        </p:attrNameLst>
                                      </p:cBhvr>
                                      <p:to>
                                        <p:strVal val="visible"/>
                                      </p:to>
                                    </p:set>
                                    <p:anim calcmode="lin" valueType="num">
                                      <p:cBhvr>
                                        <p:cTn id="131" dur="1000" fill="hold"/>
                                        <p:tgtEl>
                                          <p:spTgt spid="3"/>
                                        </p:tgtEl>
                                        <p:attrNameLst>
                                          <p:attrName>ppt_w</p:attrName>
                                        </p:attrNameLst>
                                      </p:cBhvr>
                                      <p:tavLst>
                                        <p:tav tm="0">
                                          <p:val>
                                            <p:fltVal val="0"/>
                                          </p:val>
                                        </p:tav>
                                        <p:tav tm="100000">
                                          <p:val>
                                            <p:strVal val="#ppt_w"/>
                                          </p:val>
                                        </p:tav>
                                      </p:tavLst>
                                    </p:anim>
                                    <p:anim calcmode="lin" valueType="num">
                                      <p:cBhvr>
                                        <p:cTn id="132" dur="1000" fill="hold"/>
                                        <p:tgtEl>
                                          <p:spTgt spid="3"/>
                                        </p:tgtEl>
                                        <p:attrNameLst>
                                          <p:attrName>ppt_h</p:attrName>
                                        </p:attrNameLst>
                                      </p:cBhvr>
                                      <p:tavLst>
                                        <p:tav tm="0">
                                          <p:val>
                                            <p:fltVal val="0"/>
                                          </p:val>
                                        </p:tav>
                                        <p:tav tm="100000">
                                          <p:val>
                                            <p:strVal val="#ppt_h"/>
                                          </p:val>
                                        </p:tav>
                                      </p:tavLst>
                                    </p:anim>
                                    <p:anim calcmode="lin" valueType="num">
                                      <p:cBhvr>
                                        <p:cTn id="133" dur="1000" fill="hold"/>
                                        <p:tgtEl>
                                          <p:spTgt spid="3"/>
                                        </p:tgtEl>
                                        <p:attrNameLst>
                                          <p:attrName>style.rotation</p:attrName>
                                        </p:attrNameLst>
                                      </p:cBhvr>
                                      <p:tavLst>
                                        <p:tav tm="0">
                                          <p:val>
                                            <p:fltVal val="90"/>
                                          </p:val>
                                        </p:tav>
                                        <p:tav tm="100000">
                                          <p:val>
                                            <p:fltVal val="0"/>
                                          </p:val>
                                        </p:tav>
                                      </p:tavLst>
                                    </p:anim>
                                    <p:animEffect transition="in" filter="fade">
                                      <p:cBhvr>
                                        <p:cTn id="1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solidFill>
                  <a:schemeClr val="accent1">
                    <a:lumMod val="60000"/>
                    <a:lumOff val="40000"/>
                  </a:schemeClr>
                </a:solidFill>
              </a:rPr>
              <a:t>Organizing the Information </a:t>
            </a:r>
            <a:endParaRPr lang="en-US" sz="4800" dirty="0">
              <a:solidFill>
                <a:schemeClr val="accent1">
                  <a:lumMod val="60000"/>
                  <a:lumOff val="40000"/>
                </a:schemeClr>
              </a:solidFill>
            </a:endParaRPr>
          </a:p>
        </p:txBody>
      </p:sp>
      <p:sp>
        <p:nvSpPr>
          <p:cNvPr id="5" name="Content Placeholder 4"/>
          <p:cNvSpPr>
            <a:spLocks noGrp="1"/>
          </p:cNvSpPr>
          <p:nvPr>
            <p:ph sz="quarter" idx="13"/>
          </p:nvPr>
        </p:nvSpPr>
        <p:spPr>
          <a:xfrm>
            <a:off x="533400" y="841248"/>
            <a:ext cx="3730752" cy="4389120"/>
          </a:xfrm>
        </p:spPr>
        <p:txBody>
          <a:bodyPr>
            <a:normAutofit lnSpcReduction="10000"/>
          </a:bodyPr>
          <a:lstStyle/>
          <a:p>
            <a:pPr marL="0" indent="0">
              <a:buNone/>
            </a:pPr>
            <a:r>
              <a:rPr lang="en-US" sz="1800" i="1" dirty="0"/>
              <a:t>    "..... in my walk I Killed a Buck Goat of this Country, about the height of the Grown Deer, its body Shorter the Horns which is not very hard and forks 2/3 up one prong Short the other round &amp; Sharp arched, and is immediately above its Eyes the Color is a light gray with black behind its ears down its neck, and its face white round its neck, its Sides and rump round its tail which is Short &amp; white: Very actively made, has only a pair of hoofs to each foot, his brains on the back of his head, his Nostrils large, his eyes like a Sheep he is more like the Antelope or Gazelle of Africa than any other Species of Goat."</a:t>
            </a:r>
            <a:endParaRPr lang="en-US" sz="1800" dirty="0"/>
          </a:p>
        </p:txBody>
      </p:sp>
      <p:sp>
        <p:nvSpPr>
          <p:cNvPr id="7" name="Oval 6"/>
          <p:cNvSpPr/>
          <p:nvPr/>
        </p:nvSpPr>
        <p:spPr>
          <a:xfrm>
            <a:off x="5943600" y="2273808"/>
            <a:ext cx="1524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Buck Goat</a:t>
            </a:r>
            <a:endParaRPr lang="en-US" dirty="0"/>
          </a:p>
        </p:txBody>
      </p:sp>
      <p:cxnSp>
        <p:nvCxnSpPr>
          <p:cNvPr id="9" name="Straight Connector 8"/>
          <p:cNvCxnSpPr>
            <a:stCxn id="7" idx="7"/>
          </p:cNvCxnSpPr>
          <p:nvPr/>
        </p:nvCxnSpPr>
        <p:spPr>
          <a:xfrm flipV="1">
            <a:off x="7244415" y="2057400"/>
            <a:ext cx="451785" cy="439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5"/>
          </p:cNvCxnSpPr>
          <p:nvPr/>
        </p:nvCxnSpPr>
        <p:spPr>
          <a:xfrm>
            <a:off x="7244415" y="3574623"/>
            <a:ext cx="375585" cy="463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1"/>
          </p:cNvCxnSpPr>
          <p:nvPr/>
        </p:nvCxnSpPr>
        <p:spPr>
          <a:xfrm flipH="1" flipV="1">
            <a:off x="5566491" y="2057400"/>
            <a:ext cx="600294" cy="439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p:cNvCxnSpPr>
          <p:nvPr/>
        </p:nvCxnSpPr>
        <p:spPr>
          <a:xfrm flipH="1">
            <a:off x="5715000" y="3574623"/>
            <a:ext cx="451785" cy="43959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67600" y="4038600"/>
            <a:ext cx="1524000" cy="1446550"/>
          </a:xfrm>
          <a:prstGeom prst="rect">
            <a:avLst/>
          </a:prstGeom>
          <a:noFill/>
        </p:spPr>
        <p:txBody>
          <a:bodyPr wrap="square" rtlCol="0">
            <a:spAutoFit/>
          </a:bodyPr>
          <a:lstStyle/>
          <a:p>
            <a:r>
              <a:rPr lang="en-US" dirty="0" smtClean="0"/>
              <a:t>Horns:</a:t>
            </a:r>
          </a:p>
          <a:p>
            <a:r>
              <a:rPr lang="en-US" sz="1400" dirty="0" smtClean="0"/>
              <a:t>Not very hard</a:t>
            </a:r>
          </a:p>
          <a:p>
            <a:r>
              <a:rPr lang="en-US" sz="1400" dirty="0" smtClean="0"/>
              <a:t>Forks </a:t>
            </a:r>
          </a:p>
          <a:p>
            <a:r>
              <a:rPr lang="en-US" sz="1400" dirty="0" smtClean="0"/>
              <a:t>2/3 up one prong is short, the other round and sharp</a:t>
            </a:r>
            <a:endParaRPr lang="en-US" sz="1400" dirty="0"/>
          </a:p>
        </p:txBody>
      </p:sp>
      <p:sp>
        <p:nvSpPr>
          <p:cNvPr id="17" name="TextBox 16"/>
          <p:cNvSpPr txBox="1"/>
          <p:nvPr/>
        </p:nvSpPr>
        <p:spPr>
          <a:xfrm>
            <a:off x="4810229" y="1519273"/>
            <a:ext cx="1809542" cy="584775"/>
          </a:xfrm>
          <a:prstGeom prst="rect">
            <a:avLst/>
          </a:prstGeom>
          <a:noFill/>
        </p:spPr>
        <p:txBody>
          <a:bodyPr wrap="square" rtlCol="0">
            <a:spAutoFit/>
          </a:bodyPr>
          <a:lstStyle/>
          <a:p>
            <a:r>
              <a:rPr lang="en-US" sz="1600" dirty="0" smtClean="0"/>
              <a:t>Large nostrils</a:t>
            </a:r>
          </a:p>
          <a:p>
            <a:r>
              <a:rPr lang="en-US" sz="1600" dirty="0" smtClean="0"/>
              <a:t>Eyes like a sheep</a:t>
            </a:r>
            <a:endParaRPr lang="en-US" sz="1600" dirty="0"/>
          </a:p>
        </p:txBody>
      </p:sp>
      <p:sp>
        <p:nvSpPr>
          <p:cNvPr id="18" name="TextBox 17"/>
          <p:cNvSpPr txBox="1"/>
          <p:nvPr/>
        </p:nvSpPr>
        <p:spPr>
          <a:xfrm>
            <a:off x="6923047" y="1551966"/>
            <a:ext cx="2047771" cy="861774"/>
          </a:xfrm>
          <a:prstGeom prst="rect">
            <a:avLst/>
          </a:prstGeom>
          <a:noFill/>
        </p:spPr>
        <p:txBody>
          <a:bodyPr wrap="square" rtlCol="0">
            <a:spAutoFit/>
          </a:bodyPr>
          <a:lstStyle/>
          <a:p>
            <a:r>
              <a:rPr lang="en-US" sz="1600" dirty="0" smtClean="0"/>
              <a:t>Height of grown deer</a:t>
            </a:r>
          </a:p>
          <a:p>
            <a:r>
              <a:rPr lang="en-US" sz="1600" dirty="0" smtClean="0"/>
              <a:t>Body shorter</a:t>
            </a:r>
          </a:p>
          <a:p>
            <a:endParaRPr lang="en-US" dirty="0"/>
          </a:p>
        </p:txBody>
      </p:sp>
      <p:sp>
        <p:nvSpPr>
          <p:cNvPr id="19" name="TextBox 18"/>
          <p:cNvSpPr txBox="1"/>
          <p:nvPr/>
        </p:nvSpPr>
        <p:spPr>
          <a:xfrm>
            <a:off x="4953000" y="4038600"/>
            <a:ext cx="1666771" cy="1815882"/>
          </a:xfrm>
          <a:prstGeom prst="rect">
            <a:avLst/>
          </a:prstGeom>
          <a:noFill/>
        </p:spPr>
        <p:txBody>
          <a:bodyPr wrap="square" rtlCol="0">
            <a:spAutoFit/>
          </a:bodyPr>
          <a:lstStyle/>
          <a:p>
            <a:r>
              <a:rPr lang="en-US" sz="1600" dirty="0" smtClean="0"/>
              <a:t>Light gray with black behind its ears and down its neck</a:t>
            </a:r>
          </a:p>
          <a:p>
            <a:r>
              <a:rPr lang="en-US" sz="1600" dirty="0" smtClean="0"/>
              <a:t>White face, round its neck, sides, tail (short)</a:t>
            </a:r>
            <a:endParaRPr lang="en-US" sz="1600" dirty="0"/>
          </a:p>
        </p:txBody>
      </p:sp>
      <p:cxnSp>
        <p:nvCxnSpPr>
          <p:cNvPr id="21" name="Straight Connector 20"/>
          <p:cNvCxnSpPr>
            <a:stCxn id="7" idx="2"/>
          </p:cNvCxnSpPr>
          <p:nvPr/>
        </p:nvCxnSpPr>
        <p:spPr>
          <a:xfrm flipH="1" flipV="1">
            <a:off x="5341782" y="3035120"/>
            <a:ext cx="601818" cy="6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52285" y="2720440"/>
            <a:ext cx="1377015" cy="584775"/>
          </a:xfrm>
          <a:prstGeom prst="rect">
            <a:avLst/>
          </a:prstGeom>
          <a:noFill/>
        </p:spPr>
        <p:txBody>
          <a:bodyPr wrap="square" rtlCol="0">
            <a:spAutoFit/>
          </a:bodyPr>
          <a:lstStyle/>
          <a:p>
            <a:r>
              <a:rPr lang="en-US" sz="1600" dirty="0" smtClean="0"/>
              <a:t>Hoof –pair on each foot</a:t>
            </a:r>
            <a:endParaRPr lang="en-US" sz="1600" dirty="0"/>
          </a:p>
        </p:txBody>
      </p:sp>
    </p:spTree>
    <p:extLst>
      <p:ext uri="{BB962C8B-B14F-4D97-AF65-F5344CB8AC3E}">
        <p14:creationId xmlns:p14="http://schemas.microsoft.com/office/powerpoint/2010/main" val="186228407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5268" y="5638800"/>
            <a:ext cx="7239000" cy="1143000"/>
          </a:xfrm>
        </p:spPr>
        <p:txBody>
          <a:bodyPr/>
          <a:lstStyle/>
          <a:p>
            <a:r>
              <a:rPr lang="en-US" sz="3600" b="1" dirty="0"/>
              <a:t>Freedom's </a:t>
            </a:r>
            <a:r>
              <a:rPr lang="en-US" sz="3600" b="1" dirty="0" smtClean="0"/>
              <a:t>Journal  </a:t>
            </a:r>
            <a:r>
              <a:rPr lang="en-US" sz="1800" b="1" dirty="0" smtClean="0"/>
              <a:t>By </a:t>
            </a:r>
            <a:r>
              <a:rPr lang="en-US" sz="1800" b="1" dirty="0"/>
              <a:t>Brenda B. Covert</a:t>
            </a:r>
            <a:endParaRPr lang="en-US" sz="1800" dirty="0"/>
          </a:p>
        </p:txBody>
      </p:sp>
      <p:sp>
        <p:nvSpPr>
          <p:cNvPr id="8" name="Content Placeholder 7"/>
          <p:cNvSpPr>
            <a:spLocks noGrp="1"/>
          </p:cNvSpPr>
          <p:nvPr>
            <p:ph idx="1"/>
          </p:nvPr>
        </p:nvSpPr>
        <p:spPr>
          <a:xfrm>
            <a:off x="533400" y="304800"/>
            <a:ext cx="7772400" cy="4419600"/>
          </a:xfrm>
        </p:spPr>
        <p:txBody>
          <a:bodyPr>
            <a:noAutofit/>
          </a:bodyPr>
          <a:lstStyle/>
          <a:p>
            <a:pPr marL="114300" indent="0">
              <a:buNone/>
            </a:pPr>
            <a:r>
              <a:rPr lang="en-US" sz="1600" i="1" dirty="0"/>
              <a:t>Freedom's Journal </a:t>
            </a:r>
            <a:r>
              <a:rPr lang="en-US" sz="1600" dirty="0"/>
              <a:t>was a weekly</a:t>
            </a:r>
          </a:p>
          <a:p>
            <a:pPr marL="114300" indent="0">
              <a:buNone/>
            </a:pPr>
            <a:r>
              <a:rPr lang="en-US" sz="1600" dirty="0"/>
              <a:t>newspaper. It was the first American</a:t>
            </a:r>
          </a:p>
          <a:p>
            <a:pPr marL="114300" indent="0">
              <a:buNone/>
            </a:pPr>
            <a:r>
              <a:rPr lang="en-US" sz="1600" dirty="0"/>
              <a:t>newspaper owned and created by blacks! It</a:t>
            </a:r>
          </a:p>
          <a:p>
            <a:pPr marL="114300" indent="0">
              <a:buNone/>
            </a:pPr>
            <a:r>
              <a:rPr lang="en-US" sz="1600" dirty="0"/>
              <a:t>was formed on March 16, 1827, in New York</a:t>
            </a:r>
          </a:p>
          <a:p>
            <a:pPr marL="114300" indent="0">
              <a:buNone/>
            </a:pPr>
            <a:r>
              <a:rPr lang="en-US" sz="1600" dirty="0"/>
              <a:t>City. This seems fitting, since slavery was</a:t>
            </a:r>
          </a:p>
          <a:p>
            <a:pPr marL="114300" indent="0">
              <a:buNone/>
            </a:pPr>
            <a:r>
              <a:rPr lang="en-US" sz="1600" dirty="0"/>
              <a:t>done away with in New York state that same</a:t>
            </a:r>
          </a:p>
          <a:p>
            <a:pPr marL="114300" indent="0">
              <a:buNone/>
            </a:pPr>
            <a:r>
              <a:rPr lang="en-US" sz="1600" dirty="0"/>
              <a:t>year. The paper was four pages long. The</a:t>
            </a:r>
          </a:p>
          <a:p>
            <a:pPr marL="114300" indent="0">
              <a:buNone/>
            </a:pPr>
            <a:r>
              <a:rPr lang="en-US" sz="1600" dirty="0"/>
              <a:t>editors ran articles on current events. They</a:t>
            </a:r>
          </a:p>
          <a:p>
            <a:pPr marL="114300" indent="0">
              <a:buNone/>
            </a:pPr>
            <a:r>
              <a:rPr lang="en-US" sz="1600" dirty="0"/>
              <a:t>also ran editorials or opinion pieces. The</a:t>
            </a:r>
          </a:p>
          <a:p>
            <a:pPr marL="114300" indent="0">
              <a:buNone/>
            </a:pPr>
            <a:r>
              <a:rPr lang="en-US" sz="1600" dirty="0"/>
              <a:t>paper printed the black viewpoint; this was</a:t>
            </a:r>
          </a:p>
          <a:p>
            <a:pPr marL="114300" indent="0">
              <a:buNone/>
            </a:pPr>
            <a:r>
              <a:rPr lang="en-US" sz="1600" dirty="0"/>
              <a:t>missing from papers run by whites. The paper</a:t>
            </a:r>
          </a:p>
          <a:p>
            <a:pPr marL="114300" indent="0">
              <a:buNone/>
            </a:pPr>
            <a:r>
              <a:rPr lang="en-US" sz="1600" dirty="0"/>
              <a:t>covered issues such as slavery, the right to</a:t>
            </a:r>
          </a:p>
          <a:p>
            <a:pPr marL="114300" indent="0">
              <a:buNone/>
            </a:pPr>
            <a:r>
              <a:rPr lang="en-US" sz="1600" dirty="0"/>
              <a:t>vote, and returning free blacks to Africa.</a:t>
            </a:r>
          </a:p>
          <a:p>
            <a:pPr marL="114300" indent="0">
              <a:buNone/>
            </a:pPr>
            <a:r>
              <a:rPr lang="en-US" sz="1600" dirty="0"/>
              <a:t>These issues were important to blacks. The editors wanted to educate</a:t>
            </a:r>
          </a:p>
          <a:p>
            <a:pPr marL="114300" indent="0">
              <a:buNone/>
            </a:pPr>
            <a:r>
              <a:rPr lang="en-US" sz="1600" dirty="0"/>
              <a:t>their readers. They shared both local and national news as well as</a:t>
            </a:r>
          </a:p>
          <a:p>
            <a:pPr marL="114300" indent="0">
              <a:buNone/>
            </a:pPr>
            <a:r>
              <a:rPr lang="en-US" sz="1600" dirty="0"/>
              <a:t>news from other parts of the world. </a:t>
            </a:r>
            <a:r>
              <a:rPr lang="en-US" sz="1600" i="1" dirty="0"/>
              <a:t>Freedom's Journal </a:t>
            </a:r>
            <a:r>
              <a:rPr lang="en-US" sz="1600" dirty="0"/>
              <a:t>only lasted</a:t>
            </a:r>
          </a:p>
          <a:p>
            <a:pPr marL="114300" indent="0">
              <a:buNone/>
            </a:pPr>
            <a:r>
              <a:rPr lang="en-US" sz="1600" dirty="0"/>
              <a:t>for two years. However, that wasn't the end of black-owned and</a:t>
            </a:r>
          </a:p>
          <a:p>
            <a:pPr marL="114300" indent="0">
              <a:buNone/>
            </a:pPr>
            <a:r>
              <a:rPr lang="en-US" sz="1600" dirty="0"/>
              <a:t>operated newspapers. Others were formed around the country. When</a:t>
            </a:r>
          </a:p>
          <a:p>
            <a:pPr marL="114300" indent="0">
              <a:buNone/>
            </a:pPr>
            <a:r>
              <a:rPr lang="en-US" sz="1600" dirty="0"/>
              <a:t>the Civil War broke out, there were more than 40 papers that could</a:t>
            </a:r>
          </a:p>
          <a:p>
            <a:pPr marL="114300" indent="0">
              <a:buNone/>
            </a:pPr>
            <a:r>
              <a:rPr lang="en-US" sz="1600" dirty="0"/>
              <a:t>have reported the news from a black point of </a:t>
            </a:r>
            <a:r>
              <a:rPr lang="en-US" sz="1600" dirty="0" smtClean="0"/>
              <a:t>view.</a:t>
            </a:r>
            <a:endParaRPr lang="en-US" sz="1600" dirty="0"/>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68486"/>
            <a:ext cx="2286000" cy="3268980"/>
          </a:xfrm>
          <a:prstGeom prst="rect">
            <a:avLst/>
          </a:prstGeom>
        </p:spPr>
      </p:pic>
      <p:sp>
        <p:nvSpPr>
          <p:cNvPr id="11" name="TextBox 10"/>
          <p:cNvSpPr txBox="1"/>
          <p:nvPr/>
        </p:nvSpPr>
        <p:spPr>
          <a:xfrm>
            <a:off x="838200" y="1143000"/>
            <a:ext cx="301686" cy="369332"/>
          </a:xfrm>
          <a:prstGeom prst="rect">
            <a:avLst/>
          </a:prstGeom>
          <a:noFill/>
        </p:spPr>
        <p:txBody>
          <a:bodyPr wrap="none" rtlCol="0">
            <a:spAutoFit/>
          </a:bodyPr>
          <a:lstStyle/>
          <a:p>
            <a:r>
              <a:rPr lang="en-US" b="1" dirty="0" smtClean="0">
                <a:solidFill>
                  <a:srgbClr val="FF0000"/>
                </a:solidFill>
              </a:rPr>
              <a:t>3</a:t>
            </a:r>
            <a:endParaRPr lang="en-US" b="1" dirty="0">
              <a:solidFill>
                <a:srgbClr val="FF0000"/>
              </a:solidFill>
            </a:endParaRPr>
          </a:p>
        </p:txBody>
      </p:sp>
      <p:sp>
        <p:nvSpPr>
          <p:cNvPr id="12" name="TextBox 11"/>
          <p:cNvSpPr txBox="1"/>
          <p:nvPr/>
        </p:nvSpPr>
        <p:spPr>
          <a:xfrm>
            <a:off x="2309130" y="565551"/>
            <a:ext cx="301686"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13" name="TextBox 12"/>
          <p:cNvSpPr txBox="1"/>
          <p:nvPr/>
        </p:nvSpPr>
        <p:spPr>
          <a:xfrm>
            <a:off x="2610816" y="253389"/>
            <a:ext cx="301686"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4" name="TextBox 13"/>
          <p:cNvSpPr txBox="1"/>
          <p:nvPr/>
        </p:nvSpPr>
        <p:spPr>
          <a:xfrm>
            <a:off x="2158287" y="2057400"/>
            <a:ext cx="301686" cy="369332"/>
          </a:xfrm>
          <a:prstGeom prst="rect">
            <a:avLst/>
          </a:prstGeom>
          <a:noFill/>
        </p:spPr>
        <p:txBody>
          <a:bodyPr wrap="none" rtlCol="0">
            <a:spAutoFit/>
          </a:bodyPr>
          <a:lstStyle/>
          <a:p>
            <a:r>
              <a:rPr lang="en-US" b="1" dirty="0" smtClean="0">
                <a:solidFill>
                  <a:srgbClr val="FF0000"/>
                </a:solidFill>
              </a:rPr>
              <a:t>5</a:t>
            </a:r>
            <a:endParaRPr lang="en-US" b="1" dirty="0">
              <a:solidFill>
                <a:srgbClr val="FF0000"/>
              </a:solidFill>
            </a:endParaRPr>
          </a:p>
        </p:txBody>
      </p:sp>
      <p:sp>
        <p:nvSpPr>
          <p:cNvPr id="15" name="TextBox 14"/>
          <p:cNvSpPr txBox="1"/>
          <p:nvPr/>
        </p:nvSpPr>
        <p:spPr>
          <a:xfrm>
            <a:off x="3200400" y="1143000"/>
            <a:ext cx="301686" cy="369332"/>
          </a:xfrm>
          <a:prstGeom prst="rect">
            <a:avLst/>
          </a:prstGeom>
          <a:noFill/>
        </p:spPr>
        <p:txBody>
          <a:bodyPr wrap="none" rtlCol="0">
            <a:spAutoFit/>
          </a:bodyPr>
          <a:lstStyle/>
          <a:p>
            <a:r>
              <a:rPr lang="en-US" b="1" dirty="0" smtClean="0">
                <a:solidFill>
                  <a:srgbClr val="FF0000"/>
                </a:solidFill>
              </a:rPr>
              <a:t>4</a:t>
            </a:r>
            <a:endParaRPr lang="en-US" b="1" dirty="0">
              <a:solidFill>
                <a:srgbClr val="FF0000"/>
              </a:solidFill>
            </a:endParaRPr>
          </a:p>
        </p:txBody>
      </p:sp>
      <p:sp>
        <p:nvSpPr>
          <p:cNvPr id="16" name="TextBox 15"/>
          <p:cNvSpPr txBox="1"/>
          <p:nvPr/>
        </p:nvSpPr>
        <p:spPr>
          <a:xfrm>
            <a:off x="536514" y="2602468"/>
            <a:ext cx="301686"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17" name="TextBox 16"/>
          <p:cNvSpPr txBox="1"/>
          <p:nvPr/>
        </p:nvSpPr>
        <p:spPr>
          <a:xfrm>
            <a:off x="2309130" y="2320498"/>
            <a:ext cx="301686" cy="369332"/>
          </a:xfrm>
          <a:prstGeom prst="rect">
            <a:avLst/>
          </a:prstGeom>
          <a:noFill/>
        </p:spPr>
        <p:txBody>
          <a:bodyPr wrap="none" rtlCol="0">
            <a:spAutoFit/>
          </a:bodyPr>
          <a:lstStyle/>
          <a:p>
            <a:r>
              <a:rPr lang="en-US" b="1" dirty="0" smtClean="0">
                <a:solidFill>
                  <a:srgbClr val="FF0000"/>
                </a:solidFill>
              </a:rPr>
              <a:t>6</a:t>
            </a:r>
            <a:endParaRPr lang="en-US" b="1" dirty="0">
              <a:solidFill>
                <a:srgbClr val="FF0000"/>
              </a:solidFill>
            </a:endParaRPr>
          </a:p>
        </p:txBody>
      </p:sp>
      <p:sp>
        <p:nvSpPr>
          <p:cNvPr id="20" name="TextBox 19"/>
          <p:cNvSpPr txBox="1"/>
          <p:nvPr/>
        </p:nvSpPr>
        <p:spPr>
          <a:xfrm>
            <a:off x="2005887" y="2920663"/>
            <a:ext cx="301686" cy="369332"/>
          </a:xfrm>
          <a:prstGeom prst="rect">
            <a:avLst/>
          </a:prstGeom>
          <a:noFill/>
        </p:spPr>
        <p:txBody>
          <a:bodyPr wrap="none" rtlCol="0">
            <a:spAutoFit/>
          </a:bodyPr>
          <a:lstStyle/>
          <a:p>
            <a:r>
              <a:rPr lang="en-US" b="1" dirty="0" smtClean="0">
                <a:solidFill>
                  <a:srgbClr val="FF0000"/>
                </a:solidFill>
              </a:rPr>
              <a:t>8</a:t>
            </a:r>
            <a:endParaRPr lang="en-US" b="1" dirty="0">
              <a:solidFill>
                <a:srgbClr val="FF0000"/>
              </a:solidFill>
            </a:endParaRPr>
          </a:p>
        </p:txBody>
      </p:sp>
      <p:sp>
        <p:nvSpPr>
          <p:cNvPr id="22" name="TextBox 21"/>
          <p:cNvSpPr txBox="1"/>
          <p:nvPr/>
        </p:nvSpPr>
        <p:spPr>
          <a:xfrm>
            <a:off x="534957" y="3505200"/>
            <a:ext cx="301686" cy="369332"/>
          </a:xfrm>
          <a:prstGeom prst="rect">
            <a:avLst/>
          </a:prstGeom>
          <a:noFill/>
        </p:spPr>
        <p:txBody>
          <a:bodyPr wrap="none" rtlCol="0">
            <a:spAutoFit/>
          </a:bodyPr>
          <a:lstStyle/>
          <a:p>
            <a:r>
              <a:rPr lang="en-US" b="1" dirty="0" smtClean="0">
                <a:solidFill>
                  <a:srgbClr val="FF0000"/>
                </a:solidFill>
              </a:rPr>
              <a:t>9</a:t>
            </a:r>
            <a:endParaRPr lang="en-US" b="1" dirty="0">
              <a:solidFill>
                <a:srgbClr val="FF0000"/>
              </a:solidFill>
            </a:endParaRPr>
          </a:p>
        </p:txBody>
      </p:sp>
      <p:sp>
        <p:nvSpPr>
          <p:cNvPr id="2" name="TextBox 1"/>
          <p:cNvSpPr txBox="1"/>
          <p:nvPr/>
        </p:nvSpPr>
        <p:spPr>
          <a:xfrm>
            <a:off x="6934200" y="1905000"/>
            <a:ext cx="1371600" cy="1200329"/>
          </a:xfrm>
          <a:prstGeom prst="rect">
            <a:avLst/>
          </a:prstGeom>
          <a:noFill/>
        </p:spPr>
        <p:txBody>
          <a:bodyPr wrap="square" rtlCol="0">
            <a:spAutoFit/>
          </a:bodyPr>
          <a:lstStyle/>
          <a:p>
            <a:r>
              <a:rPr lang="en-US" dirty="0" smtClean="0"/>
              <a:t>How many details can you find in the reading?</a:t>
            </a:r>
            <a:endParaRPr lang="en-US" dirty="0"/>
          </a:p>
        </p:txBody>
      </p:sp>
      <p:sp>
        <p:nvSpPr>
          <p:cNvPr id="18" name="TextBox 17"/>
          <p:cNvSpPr txBox="1"/>
          <p:nvPr/>
        </p:nvSpPr>
        <p:spPr>
          <a:xfrm>
            <a:off x="4658941" y="4038600"/>
            <a:ext cx="418704" cy="369332"/>
          </a:xfrm>
          <a:prstGeom prst="rect">
            <a:avLst/>
          </a:prstGeom>
          <a:noFill/>
        </p:spPr>
        <p:txBody>
          <a:bodyPr wrap="none" rtlCol="0">
            <a:spAutoFit/>
          </a:bodyPr>
          <a:lstStyle/>
          <a:p>
            <a:r>
              <a:rPr lang="en-US" b="1" dirty="0" smtClean="0">
                <a:solidFill>
                  <a:srgbClr val="FF0000"/>
                </a:solidFill>
              </a:rPr>
              <a:t>10</a:t>
            </a:r>
            <a:endParaRPr lang="en-US" b="1" dirty="0">
              <a:solidFill>
                <a:srgbClr val="FF0000"/>
              </a:solidFill>
            </a:endParaRPr>
          </a:p>
        </p:txBody>
      </p:sp>
      <p:sp>
        <p:nvSpPr>
          <p:cNvPr id="19" name="TextBox 18"/>
          <p:cNvSpPr txBox="1"/>
          <p:nvPr/>
        </p:nvSpPr>
        <p:spPr>
          <a:xfrm>
            <a:off x="2703150" y="4308580"/>
            <a:ext cx="41870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
        <p:nvSpPr>
          <p:cNvPr id="21" name="TextBox 20"/>
          <p:cNvSpPr txBox="1"/>
          <p:nvPr/>
        </p:nvSpPr>
        <p:spPr>
          <a:xfrm>
            <a:off x="5062233" y="4677912"/>
            <a:ext cx="495693" cy="369332"/>
          </a:xfrm>
          <a:prstGeom prst="rect">
            <a:avLst/>
          </a:prstGeom>
          <a:noFill/>
        </p:spPr>
        <p:txBody>
          <a:bodyPr wrap="square" rtlCol="0">
            <a:spAutoFit/>
          </a:bodyPr>
          <a:lstStyle/>
          <a:p>
            <a:r>
              <a:rPr lang="en-US" b="1" dirty="0" smtClean="0">
                <a:solidFill>
                  <a:srgbClr val="FF0000"/>
                </a:solidFill>
              </a:rPr>
              <a:t>12</a:t>
            </a:r>
            <a:endParaRPr lang="en-US" b="1" dirty="0">
              <a:solidFill>
                <a:srgbClr val="FF0000"/>
              </a:solidFill>
            </a:endParaRPr>
          </a:p>
        </p:txBody>
      </p:sp>
    </p:spTree>
    <p:extLst>
      <p:ext uri="{BB962C8B-B14F-4D97-AF65-F5344CB8AC3E}">
        <p14:creationId xmlns:p14="http://schemas.microsoft.com/office/powerpoint/2010/main" val="175278790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8000" fill="hold"/>
                                        <p:tgtEl>
                                          <p:spTgt spid="2"/>
                                        </p:tgtEl>
                                        <p:attrNameLst>
                                          <p:attrName>ppt_w</p:attrName>
                                        </p:attrNameLst>
                                      </p:cBhvr>
                                      <p:tavLst>
                                        <p:tav tm="0">
                                          <p:val>
                                            <p:fltVal val="0"/>
                                          </p:val>
                                        </p:tav>
                                        <p:tav tm="100000">
                                          <p:val>
                                            <p:strVal val="#ppt_w"/>
                                          </p:val>
                                        </p:tav>
                                      </p:tavLst>
                                    </p:anim>
                                    <p:anim calcmode="lin" valueType="num">
                                      <p:cBhvr>
                                        <p:cTn id="8" dur="8000" fill="hold"/>
                                        <p:tgtEl>
                                          <p:spTgt spid="2"/>
                                        </p:tgtEl>
                                        <p:attrNameLst>
                                          <p:attrName>ppt_h</p:attrName>
                                        </p:attrNameLst>
                                      </p:cBhvr>
                                      <p:tavLst>
                                        <p:tav tm="0">
                                          <p:val>
                                            <p:fltVal val="0"/>
                                          </p:val>
                                        </p:tav>
                                        <p:tav tm="100000">
                                          <p:val>
                                            <p:strVal val="#ppt_h"/>
                                          </p:val>
                                        </p:tav>
                                      </p:tavLst>
                                    </p:anim>
                                    <p:animEffect transition="in" filter="fade">
                                      <p:cBhvr>
                                        <p:cTn id="9" dur="8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par>
                          <p:cTn id="77" fill="hold">
                            <p:stCondLst>
                              <p:cond delay="11000"/>
                            </p:stCondLst>
                            <p:childTnLst>
                              <p:par>
                                <p:cTn id="78" presetID="42"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20" grpId="0"/>
      <p:bldP spid="22" grpId="0"/>
      <p:bldP spid="2" grpId="0"/>
      <p:bldP spid="18"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5410200"/>
            <a:ext cx="7772400" cy="1143000"/>
          </a:xfrm>
        </p:spPr>
        <p:txBody>
          <a:bodyPr/>
          <a:lstStyle/>
          <a:p>
            <a:r>
              <a:rPr lang="en-US" sz="4400" dirty="0" smtClean="0"/>
              <a:t>Demonstrate your knowledge!</a:t>
            </a:r>
            <a:endParaRPr lang="en-US" sz="4400" dirty="0"/>
          </a:p>
        </p:txBody>
      </p:sp>
      <p:sp>
        <p:nvSpPr>
          <p:cNvPr id="8" name="Content Placeholder 7"/>
          <p:cNvSpPr>
            <a:spLocks noGrp="1"/>
          </p:cNvSpPr>
          <p:nvPr>
            <p:ph idx="1"/>
          </p:nvPr>
        </p:nvSpPr>
        <p:spPr>
          <a:xfrm>
            <a:off x="457200" y="533400"/>
            <a:ext cx="7620000" cy="5486400"/>
          </a:xfrm>
        </p:spPr>
        <p:txBody>
          <a:bodyPr>
            <a:normAutofit lnSpcReduction="10000"/>
          </a:bodyPr>
          <a:lstStyle/>
          <a:p>
            <a:r>
              <a:rPr lang="en-US" dirty="0" smtClean="0"/>
              <a:t>Locate a descriptive article in the provided materials, and begin your </a:t>
            </a:r>
            <a:r>
              <a:rPr lang="en-US" b="1" dirty="0" smtClean="0">
                <a:solidFill>
                  <a:schemeClr val="accent1">
                    <a:lumMod val="75000"/>
                  </a:schemeClr>
                </a:solidFill>
                <a:latin typeface="Harrington" panose="04040505050A02020702" pitchFamily="82" charset="0"/>
              </a:rPr>
              <a:t>Text Structure Book</a:t>
            </a:r>
            <a:r>
              <a:rPr lang="en-US" b="1" dirty="0" smtClean="0">
                <a:solidFill>
                  <a:schemeClr val="accent1">
                    <a:lumMod val="75000"/>
                  </a:schemeClr>
                </a:solidFill>
              </a:rPr>
              <a:t>.</a:t>
            </a:r>
          </a:p>
          <a:p>
            <a:r>
              <a:rPr lang="en-US" dirty="0" smtClean="0"/>
              <a:t>Remember, signal words include:</a:t>
            </a:r>
          </a:p>
          <a:p>
            <a:pPr lvl="1"/>
            <a:r>
              <a:rPr lang="en-US" sz="2000" dirty="0"/>
              <a:t>For example</a:t>
            </a:r>
          </a:p>
          <a:p>
            <a:pPr lvl="1"/>
            <a:r>
              <a:rPr lang="en-US" sz="2000" dirty="0"/>
              <a:t>Most important</a:t>
            </a:r>
          </a:p>
          <a:p>
            <a:pPr lvl="1"/>
            <a:r>
              <a:rPr lang="en-US" sz="2000" dirty="0"/>
              <a:t>In </a:t>
            </a:r>
            <a:r>
              <a:rPr lang="en-US" sz="2000" dirty="0" smtClean="0"/>
              <a:t>front of</a:t>
            </a:r>
            <a:endParaRPr lang="en-US" sz="2000" dirty="0"/>
          </a:p>
          <a:p>
            <a:pPr lvl="1"/>
            <a:r>
              <a:rPr lang="en-US" sz="2000" dirty="0"/>
              <a:t>Beside</a:t>
            </a:r>
          </a:p>
          <a:p>
            <a:pPr lvl="1"/>
            <a:r>
              <a:rPr lang="en-US" sz="2000" dirty="0"/>
              <a:t>Near</a:t>
            </a:r>
          </a:p>
          <a:p>
            <a:pPr lvl="1"/>
            <a:r>
              <a:rPr lang="en-US" sz="2000" dirty="0"/>
              <a:t>Next to</a:t>
            </a:r>
          </a:p>
          <a:p>
            <a:pPr lvl="1"/>
            <a:r>
              <a:rPr lang="en-US" sz="2000" dirty="0"/>
              <a:t>On top </a:t>
            </a:r>
            <a:r>
              <a:rPr lang="en-US" sz="2000" dirty="0" smtClean="0"/>
              <a:t>of</a:t>
            </a:r>
          </a:p>
          <a:p>
            <a:r>
              <a:rPr lang="en-US" dirty="0" smtClean="0"/>
              <a:t>Be able to answer the following questions:</a:t>
            </a:r>
          </a:p>
          <a:p>
            <a:pPr lvl="1"/>
            <a:r>
              <a:rPr lang="en-US" dirty="0"/>
              <a:t>What is being described?</a:t>
            </a:r>
          </a:p>
          <a:p>
            <a:pPr lvl="1"/>
            <a:r>
              <a:rPr lang="en-US" dirty="0"/>
              <a:t>Which detail is most important?</a:t>
            </a:r>
          </a:p>
          <a:p>
            <a:pPr lvl="1"/>
            <a:r>
              <a:rPr lang="en-US" dirty="0"/>
              <a:t>How do all of the details fit together?</a:t>
            </a:r>
          </a:p>
          <a:p>
            <a:pPr lvl="2"/>
            <a:endParaRPr lang="en-US" dirty="0" smtClean="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57400"/>
            <a:ext cx="3657600" cy="211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06472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2425"/>
            <a:ext cx="7543800" cy="2593975"/>
          </a:xfrm>
        </p:spPr>
        <p:txBody>
          <a:bodyPr/>
          <a:lstStyle/>
          <a:p>
            <a:r>
              <a:rPr lang="en-US" dirty="0" smtClean="0"/>
              <a:t>TEXT STRUCTURE</a:t>
            </a:r>
            <a:endParaRPr lang="en-US" dirty="0"/>
          </a:p>
        </p:txBody>
      </p:sp>
      <p:sp>
        <p:nvSpPr>
          <p:cNvPr id="3" name="Subtitle 2"/>
          <p:cNvSpPr>
            <a:spLocks noGrp="1"/>
          </p:cNvSpPr>
          <p:nvPr>
            <p:ph type="subTitle" idx="1"/>
          </p:nvPr>
        </p:nvSpPr>
        <p:spPr>
          <a:xfrm>
            <a:off x="838200" y="5525869"/>
            <a:ext cx="8077200" cy="1066800"/>
          </a:xfrm>
        </p:spPr>
        <p:txBody>
          <a:bodyPr/>
          <a:lstStyle/>
          <a:p>
            <a:pPr algn="l"/>
            <a:r>
              <a:rPr lang="en-US" dirty="0" smtClean="0">
                <a:solidFill>
                  <a:schemeClr val="tx1"/>
                </a:solidFill>
              </a:rPr>
              <a:t>THE METHOD USED BY AUTHORS TO ORGANIZE INFORMATION</a:t>
            </a:r>
            <a:endParaRPr lang="en-US" dirty="0">
              <a:solidFill>
                <a:schemeClr val="tx1"/>
              </a:solidFill>
            </a:endParaRPr>
          </a:p>
        </p:txBody>
      </p:sp>
      <p:pic>
        <p:nvPicPr>
          <p:cNvPr id="1026" name="Picture 2" descr="C:\Users\Tamera McMahon\AppData\Local\Microsoft\Windows\Temporary Internet Files\Content.IE5\P4ZEMSW3\MC9000225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3235" y="2208141"/>
            <a:ext cx="1410919" cy="1535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amera McMahon\AppData\Local\Microsoft\Windows\Temporary Internet Files\Content.IE5\P4ZEMSW3\MC9004326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87280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amera McMahon\AppData\Local\Microsoft\Windows\Temporary Internet Files\Content.IE5\ZMAB6JH4\MC90043259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514" y="873032"/>
            <a:ext cx="1219086" cy="1219086"/>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rot="18896056">
            <a:off x="5943628" y="1974954"/>
            <a:ext cx="457143"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3555019">
            <a:off x="5102346" y="1940319"/>
            <a:ext cx="457143"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5254746" y="1333752"/>
            <a:ext cx="1069854"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70126" y="1371852"/>
            <a:ext cx="457200" cy="114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41526" y="1638552"/>
            <a:ext cx="457200" cy="114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8738238">
            <a:off x="4754753" y="720633"/>
            <a:ext cx="457143"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3409044">
            <a:off x="6282510" y="681135"/>
            <a:ext cx="457143"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075171" y="381000"/>
            <a:ext cx="1554229" cy="369332"/>
          </a:xfrm>
          <a:prstGeom prst="rect">
            <a:avLst/>
          </a:prstGeom>
          <a:noFill/>
        </p:spPr>
        <p:txBody>
          <a:bodyPr wrap="square" rtlCol="0">
            <a:spAutoFit/>
          </a:bodyPr>
          <a:lstStyle/>
          <a:p>
            <a:r>
              <a:rPr lang="en-US" dirty="0" smtClean="0"/>
              <a:t>I understand! </a:t>
            </a:r>
            <a:endParaRPr lang="en-US" dirty="0"/>
          </a:p>
        </p:txBody>
      </p:sp>
      <p:sp>
        <p:nvSpPr>
          <p:cNvPr id="4" name="TextBox 3"/>
          <p:cNvSpPr txBox="1"/>
          <p:nvPr/>
        </p:nvSpPr>
        <p:spPr>
          <a:xfrm>
            <a:off x="6462941" y="1939604"/>
            <a:ext cx="928459" cy="261610"/>
          </a:xfrm>
          <a:prstGeom prst="rect">
            <a:avLst/>
          </a:prstGeom>
          <a:noFill/>
        </p:spPr>
        <p:txBody>
          <a:bodyPr wrap="none" rtlCol="0">
            <a:spAutoFit/>
          </a:bodyPr>
          <a:lstStyle/>
          <a:p>
            <a:r>
              <a:rPr lang="en-US" sz="1100" dirty="0" smtClean="0"/>
              <a:t>Signal Words</a:t>
            </a:r>
            <a:endParaRPr lang="en-US" sz="1100" dirty="0"/>
          </a:p>
        </p:txBody>
      </p:sp>
      <p:sp>
        <p:nvSpPr>
          <p:cNvPr id="5" name="TextBox 4"/>
          <p:cNvSpPr txBox="1"/>
          <p:nvPr/>
        </p:nvSpPr>
        <p:spPr>
          <a:xfrm>
            <a:off x="4521472" y="1939604"/>
            <a:ext cx="431528" cy="261610"/>
          </a:xfrm>
          <a:prstGeom prst="rect">
            <a:avLst/>
          </a:prstGeom>
          <a:noFill/>
        </p:spPr>
        <p:txBody>
          <a:bodyPr wrap="none" rtlCol="0">
            <a:spAutoFit/>
          </a:bodyPr>
          <a:lstStyle/>
          <a:p>
            <a:r>
              <a:rPr lang="en-US" sz="1100" dirty="0" smtClean="0"/>
              <a:t>Text</a:t>
            </a:r>
            <a:endParaRPr lang="en-US" sz="1100" dirty="0"/>
          </a:p>
        </p:txBody>
      </p:sp>
      <p:sp>
        <p:nvSpPr>
          <p:cNvPr id="6" name="TextBox 5"/>
          <p:cNvSpPr txBox="1"/>
          <p:nvPr/>
        </p:nvSpPr>
        <p:spPr>
          <a:xfrm>
            <a:off x="1376350" y="6059269"/>
            <a:ext cx="7158050" cy="646331"/>
          </a:xfrm>
          <a:prstGeom prst="rect">
            <a:avLst/>
          </a:prstGeom>
          <a:noFill/>
        </p:spPr>
        <p:txBody>
          <a:bodyPr wrap="none" rtlCol="0">
            <a:spAutoFit/>
          </a:bodyPr>
          <a:lstStyle/>
          <a:p>
            <a:r>
              <a:rPr lang="en-US" dirty="0" smtClean="0"/>
              <a:t>Standard: 7B33 Identify, compare, explain, interpret, describe and analyze </a:t>
            </a:r>
          </a:p>
          <a:p>
            <a:r>
              <a:rPr lang="en-US" dirty="0"/>
              <a:t>h</a:t>
            </a:r>
            <a:r>
              <a:rPr lang="en-US" dirty="0" smtClean="0"/>
              <a:t>ow text organization clarifies meaning of non-fiction text.</a:t>
            </a:r>
            <a:endParaRPr lang="en-US" dirty="0"/>
          </a:p>
        </p:txBody>
      </p:sp>
    </p:spTree>
    <p:extLst>
      <p:ext uri="{BB962C8B-B14F-4D97-AF65-F5344CB8AC3E}">
        <p14:creationId xmlns:p14="http://schemas.microsoft.com/office/powerpoint/2010/main" val="120848408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xit" presetSubtype="0" fill="hold" grpId="0" nodeType="after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42"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animBg="1"/>
      <p:bldP spid="15" grpId="0" animBg="1"/>
      <p:bldP spid="16" grpId="0" animBg="1"/>
      <p:bldP spid="25" grpId="0" animBg="1"/>
      <p:bldP spid="26" grpId="0" animBg="1"/>
      <p:bldP spid="1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WE NEED TO RECONGNIZE TEXT STRUCTURE!</a:t>
            </a:r>
            <a:endParaRPr lang="en-US" sz="4400" dirty="0"/>
          </a:p>
        </p:txBody>
      </p:sp>
      <p:sp>
        <p:nvSpPr>
          <p:cNvPr id="3" name="Content Placeholder 2"/>
          <p:cNvSpPr>
            <a:spLocks noGrp="1"/>
          </p:cNvSpPr>
          <p:nvPr>
            <p:ph idx="1"/>
          </p:nvPr>
        </p:nvSpPr>
        <p:spPr>
          <a:xfrm>
            <a:off x="685800" y="838200"/>
            <a:ext cx="7467600" cy="4419600"/>
          </a:xfrm>
        </p:spPr>
        <p:txBody>
          <a:bodyPr anchor="ctr">
            <a:normAutofit/>
          </a:bodyPr>
          <a:lstStyle/>
          <a:p>
            <a:pPr marL="411480" lvl="1" indent="0">
              <a:buNone/>
            </a:pPr>
            <a:r>
              <a:rPr lang="en-US" sz="2400" dirty="0" smtClean="0"/>
              <a:t>Noting the transition clues in a paragraph is often the key to solving the mystery of its organization.  Transition clues help you see the relationships between ideas.</a:t>
            </a:r>
          </a:p>
          <a:p>
            <a:pPr marL="411480" lvl="1" indent="0">
              <a:buNone/>
            </a:pPr>
            <a:endParaRPr lang="en-US" sz="2400" dirty="0" smtClean="0"/>
          </a:p>
          <a:p>
            <a:pPr marL="411480" lvl="1" indent="0">
              <a:buNone/>
            </a:pPr>
            <a:r>
              <a:rPr lang="en-US" sz="2400" dirty="0" smtClean="0"/>
              <a:t>As a reading detective, you must use the clues that you can find to try to deduce the main idea by studying the supporting details.</a:t>
            </a:r>
          </a:p>
          <a:p>
            <a:pPr marL="411480" lvl="1" indent="0">
              <a:buNone/>
            </a:pPr>
            <a:endParaRPr lang="en-US" sz="2400" dirty="0" smtClean="0"/>
          </a:p>
          <a:p>
            <a:pPr marL="411480" lvl="1" indent="0">
              <a:buNone/>
            </a:pPr>
            <a:r>
              <a:rPr lang="en-US" sz="2400" dirty="0" smtClean="0"/>
              <a:t>There are hundreds of different clue words.  </a:t>
            </a:r>
          </a:p>
          <a:p>
            <a:pPr marL="411480" lvl="1" indent="0">
              <a:buNone/>
            </a:pPr>
            <a:endParaRPr lang="en-US" dirty="0" smtClean="0"/>
          </a:p>
        </p:txBody>
      </p:sp>
    </p:spTree>
    <p:extLst>
      <p:ext uri="{BB962C8B-B14F-4D97-AF65-F5344CB8AC3E}">
        <p14:creationId xmlns:p14="http://schemas.microsoft.com/office/powerpoint/2010/main" val="110487925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3000"/>
                                        <p:tgtEl>
                                          <p:spTgt spid="3">
                                            <p:txEl>
                                              <p:pRg st="2" end="2"/>
                                            </p:txEl>
                                          </p:spTgt>
                                        </p:tgtEl>
                                      </p:cBhvr>
                                    </p:animEffect>
                                    <p:anim calcmode="lin" valueType="num">
                                      <p:cBhvr>
                                        <p:cTn id="14"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6500"/>
                            </p:stCondLst>
                            <p:childTnLst>
                              <p:par>
                                <p:cTn id="17" presetID="42" presetClass="entr" presetSubtype="0" fill="hold" nodeType="afterEffect">
                                  <p:stCondLst>
                                    <p:cond delay="4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4000"/>
                                        <p:tgtEl>
                                          <p:spTgt spid="3">
                                            <p:txEl>
                                              <p:pRg st="4" end="4"/>
                                            </p:txEl>
                                          </p:spTgt>
                                        </p:tgtEl>
                                      </p:cBhvr>
                                    </p:animEffect>
                                    <p:anim calcmode="lin" valueType="num">
                                      <p:cBhvr>
                                        <p:cTn id="20" dur="4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4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Sneak Preview:</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15" y="1295400"/>
            <a:ext cx="8118570" cy="5410200"/>
          </a:xfrm>
        </p:spPr>
      </p:pic>
    </p:spTree>
    <p:extLst>
      <p:ext uri="{BB962C8B-B14F-4D97-AF65-F5344CB8AC3E}">
        <p14:creationId xmlns:p14="http://schemas.microsoft.com/office/powerpoint/2010/main" val="405342486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STRUCTURE (ORGANIZATION)</a:t>
            </a:r>
            <a:endParaRPr lang="en-US" sz="4400" dirty="0"/>
          </a:p>
        </p:txBody>
      </p:sp>
      <p:graphicFrame>
        <p:nvGraphicFramePr>
          <p:cNvPr id="9" name="Table 8"/>
          <p:cNvGraphicFramePr>
            <a:graphicFrameLocks noGrp="1"/>
          </p:cNvGraphicFramePr>
          <p:nvPr>
            <p:extLst>
              <p:ext uri="{D42A27DB-BD31-4B8C-83A1-F6EECF244321}">
                <p14:modId xmlns:p14="http://schemas.microsoft.com/office/powerpoint/2010/main" val="193418934"/>
              </p:ext>
            </p:extLst>
          </p:nvPr>
        </p:nvGraphicFramePr>
        <p:xfrm>
          <a:off x="1600200" y="533400"/>
          <a:ext cx="6096000" cy="28651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3200" dirty="0" smtClean="0"/>
                        <a:t>FICTION</a:t>
                      </a:r>
                      <a:endParaRPr lang="en-US" sz="3200" dirty="0"/>
                    </a:p>
                  </a:txBody>
                  <a:tcPr/>
                </a:tc>
                <a:tc>
                  <a:txBody>
                    <a:bodyPr/>
                    <a:lstStyle/>
                    <a:p>
                      <a:r>
                        <a:rPr lang="en-US" sz="3200" dirty="0" smtClean="0"/>
                        <a:t>NON-FICTION</a:t>
                      </a:r>
                      <a:endParaRPr lang="en-US" sz="3200" dirty="0"/>
                    </a:p>
                  </a:txBody>
                  <a:tcPr/>
                </a:tc>
                <a:extLst>
                  <a:ext uri="{0D108BD9-81ED-4DB2-BD59-A6C34878D82A}">
                    <a16:rowId xmlns:a16="http://schemas.microsoft.com/office/drawing/2014/main" val="10000"/>
                  </a:ext>
                </a:extLst>
              </a:tr>
              <a:tr h="370840">
                <a:tc>
                  <a:txBody>
                    <a:bodyPr/>
                    <a:lstStyle/>
                    <a:p>
                      <a:r>
                        <a:rPr lang="en-US" sz="2400" dirty="0" smtClean="0"/>
                        <a:t>STORY ELEMENTS</a:t>
                      </a:r>
                      <a:endParaRPr lang="en-US" sz="2400" dirty="0"/>
                    </a:p>
                  </a:txBody>
                  <a:tcPr/>
                </a:tc>
                <a:tc>
                  <a:txBody>
                    <a:bodyPr/>
                    <a:lstStyle/>
                    <a:p>
                      <a:r>
                        <a:rPr lang="en-US" sz="2400" dirty="0" smtClean="0"/>
                        <a:t>DESCRIPTION</a:t>
                      </a:r>
                      <a:endParaRPr lang="en-US" sz="2400" dirty="0"/>
                    </a:p>
                  </a:txBody>
                  <a:tcPr/>
                </a:tc>
                <a:extLst>
                  <a:ext uri="{0D108BD9-81ED-4DB2-BD59-A6C34878D82A}">
                    <a16:rowId xmlns:a16="http://schemas.microsoft.com/office/drawing/2014/main" val="10001"/>
                  </a:ext>
                </a:extLst>
              </a:tr>
              <a:tr h="370840">
                <a:tc>
                  <a:txBody>
                    <a:bodyPr/>
                    <a:lstStyle/>
                    <a:p>
                      <a:pPr marL="285750" indent="-285750">
                        <a:buFont typeface="Arial" pitchFamily="34" charset="0"/>
                        <a:buChar char="•"/>
                      </a:pPr>
                      <a:r>
                        <a:rPr lang="en-US" dirty="0" smtClean="0"/>
                        <a:t>CHARACTERS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SEQUENCE</a:t>
                      </a:r>
                    </a:p>
                  </a:txBody>
                  <a:tcPr/>
                </a:tc>
                <a:extLst>
                  <a:ext uri="{0D108BD9-81ED-4DB2-BD59-A6C34878D82A}">
                    <a16:rowId xmlns:a16="http://schemas.microsoft.com/office/drawing/2014/main" val="10002"/>
                  </a:ext>
                </a:extLst>
              </a:tr>
              <a:tr h="370840">
                <a:tc>
                  <a:txBody>
                    <a:bodyPr/>
                    <a:lstStyle/>
                    <a:p>
                      <a:pPr marL="285750" indent="-285750">
                        <a:buFont typeface="Arial" pitchFamily="34" charset="0"/>
                        <a:buChar char="•"/>
                      </a:pPr>
                      <a:r>
                        <a:rPr lang="en-US" dirty="0" smtClean="0"/>
                        <a:t>SETTING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COMPARE/CONTRAST</a:t>
                      </a:r>
                    </a:p>
                  </a:txBody>
                  <a:tcPr/>
                </a:tc>
                <a:extLst>
                  <a:ext uri="{0D108BD9-81ED-4DB2-BD59-A6C34878D82A}">
                    <a16:rowId xmlns:a16="http://schemas.microsoft.com/office/drawing/2014/main" val="10003"/>
                  </a:ext>
                </a:extLst>
              </a:tr>
              <a:tr h="370840">
                <a:tc>
                  <a:txBody>
                    <a:bodyPr/>
                    <a:lstStyle/>
                    <a:p>
                      <a:pPr marL="285750" indent="-285750">
                        <a:buFont typeface="Arial" pitchFamily="34" charset="0"/>
                        <a:buChar char="•"/>
                      </a:pPr>
                      <a:r>
                        <a:rPr lang="en-US" dirty="0" smtClean="0"/>
                        <a:t>PROBLEM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CAUSE/EFFECT</a:t>
                      </a:r>
                    </a:p>
                  </a:txBody>
                  <a:tcPr/>
                </a:tc>
                <a:extLst>
                  <a:ext uri="{0D108BD9-81ED-4DB2-BD59-A6C34878D82A}">
                    <a16:rowId xmlns:a16="http://schemas.microsoft.com/office/drawing/2014/main" val="10004"/>
                  </a:ext>
                </a:extLst>
              </a:tr>
              <a:tr h="370840">
                <a:tc>
                  <a:txBody>
                    <a:bodyPr/>
                    <a:lstStyle/>
                    <a:p>
                      <a:pPr marL="285750" indent="-285750">
                        <a:buFont typeface="Arial" pitchFamily="34" charset="0"/>
                        <a:buChar char="•"/>
                      </a:pPr>
                      <a:r>
                        <a:rPr lang="en-US" dirty="0" smtClean="0"/>
                        <a:t>PLOT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PROBLEM/SOLUTION</a:t>
                      </a:r>
                    </a:p>
                  </a:txBody>
                  <a:tcPr/>
                </a:tc>
                <a:extLst>
                  <a:ext uri="{0D108BD9-81ED-4DB2-BD59-A6C34878D82A}">
                    <a16:rowId xmlns:a16="http://schemas.microsoft.com/office/drawing/2014/main" val="10005"/>
                  </a:ext>
                </a:extLst>
              </a:tr>
            </a:tbl>
          </a:graphicData>
        </a:graphic>
      </p:graphicFrame>
      <p:sp>
        <p:nvSpPr>
          <p:cNvPr id="13" name="TextBox 12"/>
          <p:cNvSpPr txBox="1"/>
          <p:nvPr/>
        </p:nvSpPr>
        <p:spPr>
          <a:xfrm>
            <a:off x="1295400" y="3657600"/>
            <a:ext cx="7086600" cy="1754326"/>
          </a:xfrm>
          <a:prstGeom prst="rect">
            <a:avLst/>
          </a:prstGeom>
          <a:noFill/>
        </p:spPr>
        <p:txBody>
          <a:bodyPr wrap="square" rtlCol="0">
            <a:spAutoFit/>
          </a:bodyPr>
          <a:lstStyle/>
          <a:p>
            <a:r>
              <a:rPr lang="en-US" dirty="0" smtClean="0"/>
              <a:t>Sometimes an author will use several text structures in one piece.</a:t>
            </a:r>
          </a:p>
          <a:p>
            <a:r>
              <a:rPr lang="en-US" dirty="0" smtClean="0"/>
              <a:t>For example, your social studies book may be written in chronological order (in order of years) but  may also contain a section that explains </a:t>
            </a:r>
          </a:p>
          <a:p>
            <a:r>
              <a:rPr lang="en-US" dirty="0" smtClean="0"/>
              <a:t>cause and effect.</a:t>
            </a:r>
          </a:p>
          <a:p>
            <a:r>
              <a:rPr lang="en-US" dirty="0" smtClean="0"/>
              <a:t>Notice the job the transition clue is doing to help you understand what you read.</a:t>
            </a:r>
            <a:endParaRPr lang="en-US" dirty="0"/>
          </a:p>
        </p:txBody>
      </p:sp>
    </p:spTree>
    <p:extLst>
      <p:ext uri="{BB962C8B-B14F-4D97-AF65-F5344CB8AC3E}">
        <p14:creationId xmlns:p14="http://schemas.microsoft.com/office/powerpoint/2010/main" val="326918595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Text Structure Book</a:t>
            </a:r>
            <a:endParaRPr lang="en-US" sz="6600" dirty="0"/>
          </a:p>
        </p:txBody>
      </p:sp>
      <p:sp>
        <p:nvSpPr>
          <p:cNvPr id="3" name="Content Placeholder 2"/>
          <p:cNvSpPr>
            <a:spLocks noGrp="1"/>
          </p:cNvSpPr>
          <p:nvPr>
            <p:ph idx="1"/>
          </p:nvPr>
        </p:nvSpPr>
        <p:spPr>
          <a:xfrm>
            <a:off x="1143000" y="381000"/>
            <a:ext cx="7696200" cy="4419600"/>
          </a:xfrm>
        </p:spPr>
        <p:txBody>
          <a:bodyPr>
            <a:normAutofit fontScale="92500"/>
          </a:bodyPr>
          <a:lstStyle/>
          <a:p>
            <a:r>
              <a:rPr lang="en-US" dirty="0" smtClean="0"/>
              <a:t>You will need 4 pieces of paper.</a:t>
            </a:r>
          </a:p>
          <a:p>
            <a:r>
              <a:rPr lang="en-US" dirty="0" smtClean="0"/>
              <a:t>Create a staggered group of papers – </a:t>
            </a:r>
          </a:p>
          <a:p>
            <a:pPr marL="0" indent="0">
              <a:buNone/>
            </a:pPr>
            <a:r>
              <a:rPr lang="en-US" dirty="0"/>
              <a:t> </a:t>
            </a:r>
            <a:r>
              <a:rPr lang="en-US" dirty="0" smtClean="0"/>
              <a:t>      place the 2</a:t>
            </a:r>
            <a:r>
              <a:rPr lang="en-US" baseline="30000" dirty="0" smtClean="0"/>
              <a:t>nd</a:t>
            </a:r>
            <a:r>
              <a:rPr lang="en-US" dirty="0" smtClean="0"/>
              <a:t> layer about ¾” above the</a:t>
            </a:r>
          </a:p>
          <a:p>
            <a:pPr marL="0" indent="0">
              <a:buNone/>
            </a:pPr>
            <a:r>
              <a:rPr lang="en-US" dirty="0"/>
              <a:t> </a:t>
            </a:r>
            <a:r>
              <a:rPr lang="en-US" dirty="0" smtClean="0"/>
              <a:t>      bottom layer, 3</a:t>
            </a:r>
            <a:r>
              <a:rPr lang="en-US" baseline="30000" dirty="0" smtClean="0"/>
              <a:t>rd</a:t>
            </a:r>
            <a:r>
              <a:rPr lang="en-US" dirty="0" smtClean="0"/>
              <a:t> layer, about ¾” above </a:t>
            </a:r>
          </a:p>
          <a:p>
            <a:pPr marL="0" indent="0">
              <a:buNone/>
            </a:pPr>
            <a:r>
              <a:rPr lang="en-US" dirty="0"/>
              <a:t> </a:t>
            </a:r>
            <a:r>
              <a:rPr lang="en-US" dirty="0" smtClean="0"/>
              <a:t>      2</a:t>
            </a:r>
            <a:r>
              <a:rPr lang="en-US" baseline="30000" dirty="0" smtClean="0"/>
              <a:t>nd</a:t>
            </a:r>
            <a:r>
              <a:rPr lang="en-US" dirty="0" smtClean="0"/>
              <a:t> layer, last layer ¾” above that; then fold down </a:t>
            </a:r>
          </a:p>
          <a:p>
            <a:pPr marL="0" indent="0">
              <a:buNone/>
            </a:pPr>
            <a:r>
              <a:rPr lang="en-US" dirty="0"/>
              <a:t> </a:t>
            </a:r>
            <a:r>
              <a:rPr lang="en-US" dirty="0" smtClean="0"/>
              <a:t>      so top paper is ¾” above the last.</a:t>
            </a:r>
          </a:p>
          <a:p>
            <a:r>
              <a:rPr lang="en-US" dirty="0" smtClean="0"/>
              <a:t>Write </a:t>
            </a:r>
            <a:r>
              <a:rPr lang="en-US" dirty="0" smtClean="0">
                <a:solidFill>
                  <a:srgbClr val="FF0000"/>
                </a:solidFill>
              </a:rPr>
              <a:t>TEXT STRUCTURES </a:t>
            </a:r>
            <a:r>
              <a:rPr lang="en-US" dirty="0" smtClean="0">
                <a:solidFill>
                  <a:schemeClr val="tx1"/>
                </a:solidFill>
              </a:rPr>
              <a:t>topmost flap.</a:t>
            </a:r>
            <a:endParaRPr lang="en-US" dirty="0" smtClean="0"/>
          </a:p>
          <a:p>
            <a:r>
              <a:rPr lang="en-US" dirty="0" smtClean="0"/>
              <a:t>Flap #2 – Descriptive Text Structure</a:t>
            </a:r>
          </a:p>
          <a:p>
            <a:r>
              <a:rPr lang="en-US" dirty="0" smtClean="0"/>
              <a:t>Staple onto colored </a:t>
            </a:r>
            <a:r>
              <a:rPr lang="en-US" smtClean="0"/>
              <a:t>notebook paper</a:t>
            </a:r>
            <a:endParaRPr lang="en-US" dirty="0" smtClean="0"/>
          </a:p>
          <a:p>
            <a:endParaRPr lang="en-US" dirty="0" smtClean="0"/>
          </a:p>
        </p:txBody>
      </p:sp>
      <p:sp>
        <p:nvSpPr>
          <p:cNvPr id="4" name="Rectangle 3"/>
          <p:cNvSpPr/>
          <p:nvPr/>
        </p:nvSpPr>
        <p:spPr>
          <a:xfrm>
            <a:off x="7200900" y="685800"/>
            <a:ext cx="685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200900" y="9906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00900" y="12192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00900" y="14478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00900" y="16002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00900" y="1752600"/>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54062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DESCRIPTION</a:t>
            </a:r>
            <a:endParaRPr lang="en-US" sz="4400" dirty="0"/>
          </a:p>
        </p:txBody>
      </p:sp>
      <p:sp>
        <p:nvSpPr>
          <p:cNvPr id="3" name="Text Placeholder 2"/>
          <p:cNvSpPr>
            <a:spLocks noGrp="1"/>
          </p:cNvSpPr>
          <p:nvPr>
            <p:ph type="body" idx="1"/>
          </p:nvPr>
        </p:nvSpPr>
        <p:spPr>
          <a:xfrm>
            <a:off x="4876800" y="1676400"/>
            <a:ext cx="3657600" cy="650875"/>
          </a:xfrm>
        </p:spPr>
        <p:txBody>
          <a:bodyPr>
            <a:normAutofit fontScale="77500" lnSpcReduction="20000"/>
          </a:bodyPr>
          <a:lstStyle/>
          <a:p>
            <a:r>
              <a:rPr lang="en-US" sz="2800" dirty="0" smtClean="0"/>
              <a:t>QUESTIONS TO ASK YOURSELF: </a:t>
            </a:r>
            <a:endParaRPr lang="en-US" sz="2800" dirty="0"/>
          </a:p>
        </p:txBody>
      </p:sp>
      <p:sp>
        <p:nvSpPr>
          <p:cNvPr id="4" name="Content Placeholder 3"/>
          <p:cNvSpPr>
            <a:spLocks noGrp="1"/>
          </p:cNvSpPr>
          <p:nvPr>
            <p:ph sz="half" idx="4294967295"/>
          </p:nvPr>
        </p:nvSpPr>
        <p:spPr>
          <a:xfrm>
            <a:off x="4724400" y="2362200"/>
            <a:ext cx="3657600" cy="3230562"/>
          </a:xfrm>
          <a:prstGeom prst="rect">
            <a:avLst/>
          </a:prstGeom>
        </p:spPr>
        <p:txBody>
          <a:bodyPr/>
          <a:lstStyle/>
          <a:p>
            <a:r>
              <a:rPr lang="en-US" dirty="0" smtClean="0"/>
              <a:t>What signal words are being used?</a:t>
            </a:r>
          </a:p>
          <a:p>
            <a:r>
              <a:rPr lang="en-US" dirty="0" smtClean="0"/>
              <a:t>What is being described?</a:t>
            </a:r>
          </a:p>
          <a:p>
            <a:r>
              <a:rPr lang="en-US" dirty="0" smtClean="0"/>
              <a:t>Which detail is most important?</a:t>
            </a:r>
          </a:p>
        </p:txBody>
      </p:sp>
      <p:sp>
        <p:nvSpPr>
          <p:cNvPr id="5" name="Text Placeholder 4"/>
          <p:cNvSpPr>
            <a:spLocks noGrp="1"/>
          </p:cNvSpPr>
          <p:nvPr>
            <p:ph type="body" sz="quarter" idx="3"/>
          </p:nvPr>
        </p:nvSpPr>
        <p:spPr>
          <a:xfrm>
            <a:off x="838200" y="1676400"/>
            <a:ext cx="3657600" cy="639762"/>
          </a:xfrm>
        </p:spPr>
        <p:txBody>
          <a:bodyPr/>
          <a:lstStyle/>
          <a:p>
            <a:r>
              <a:rPr lang="en-US" sz="2800" dirty="0" smtClean="0"/>
              <a:t>SIGNAL WORDS</a:t>
            </a:r>
            <a:endParaRPr lang="en-US" sz="2800" dirty="0"/>
          </a:p>
        </p:txBody>
      </p:sp>
      <p:sp>
        <p:nvSpPr>
          <p:cNvPr id="6" name="Content Placeholder 5"/>
          <p:cNvSpPr>
            <a:spLocks noGrp="1"/>
          </p:cNvSpPr>
          <p:nvPr>
            <p:ph sz="quarter" idx="4294967295"/>
          </p:nvPr>
        </p:nvSpPr>
        <p:spPr>
          <a:xfrm>
            <a:off x="838200" y="2209800"/>
            <a:ext cx="3657600" cy="3459163"/>
          </a:xfrm>
          <a:prstGeom prst="rect">
            <a:avLst/>
          </a:prstGeom>
        </p:spPr>
        <p:txBody>
          <a:bodyPr>
            <a:normAutofit lnSpcReduction="10000"/>
          </a:bodyPr>
          <a:lstStyle/>
          <a:p>
            <a:r>
              <a:rPr lang="en-US" dirty="0" smtClean="0"/>
              <a:t>For example</a:t>
            </a:r>
          </a:p>
          <a:p>
            <a:r>
              <a:rPr lang="en-US" dirty="0" smtClean="0"/>
              <a:t>Most important</a:t>
            </a:r>
          </a:p>
          <a:p>
            <a:r>
              <a:rPr lang="en-US" dirty="0" smtClean="0"/>
              <a:t>In front</a:t>
            </a:r>
          </a:p>
          <a:p>
            <a:r>
              <a:rPr lang="en-US" dirty="0" smtClean="0"/>
              <a:t>Beside</a:t>
            </a:r>
          </a:p>
          <a:p>
            <a:r>
              <a:rPr lang="en-US" dirty="0" smtClean="0"/>
              <a:t>Near</a:t>
            </a:r>
          </a:p>
          <a:p>
            <a:r>
              <a:rPr lang="en-US" dirty="0" smtClean="0"/>
              <a:t>Next to</a:t>
            </a:r>
          </a:p>
          <a:p>
            <a:r>
              <a:rPr lang="en-US" dirty="0" smtClean="0"/>
              <a:t>On top of</a:t>
            </a:r>
            <a:endParaRPr lang="en-US" dirty="0"/>
          </a:p>
        </p:txBody>
      </p:sp>
      <p:sp>
        <p:nvSpPr>
          <p:cNvPr id="7" name="TextBox 6"/>
          <p:cNvSpPr txBox="1"/>
          <p:nvPr/>
        </p:nvSpPr>
        <p:spPr>
          <a:xfrm>
            <a:off x="685800" y="364207"/>
            <a:ext cx="7696200" cy="830997"/>
          </a:xfrm>
          <a:prstGeom prst="rect">
            <a:avLst/>
          </a:prstGeom>
          <a:noFill/>
        </p:spPr>
        <p:txBody>
          <a:bodyPr wrap="square" rtlCol="0">
            <a:spAutoFit/>
          </a:bodyPr>
          <a:lstStyle/>
          <a:p>
            <a:r>
              <a:rPr lang="en-US" sz="2400" b="1" dirty="0" smtClean="0">
                <a:latin typeface="Century Gothic" panose="020B0502020202020204" pitchFamily="34" charset="0"/>
              </a:rPr>
              <a:t>Descriptive text features </a:t>
            </a:r>
            <a:r>
              <a:rPr lang="en-US" sz="2400" b="1" dirty="0">
                <a:latin typeface="Century Gothic" panose="020B0502020202020204" pitchFamily="34" charset="0"/>
              </a:rPr>
              <a:t>a detailed description of something to give the reader a mental </a:t>
            </a:r>
            <a:r>
              <a:rPr lang="en-US" sz="2400" b="1" dirty="0" smtClean="0">
                <a:latin typeface="Century Gothic" panose="020B0502020202020204" pitchFamily="34" charset="0"/>
              </a:rPr>
              <a:t>picture.</a:t>
            </a:r>
            <a:endParaRPr lang="en-US" sz="2400" b="1" dirty="0">
              <a:latin typeface="Century Gothic" panose="020B0502020202020204" pitchFamily="34" charset="0"/>
            </a:endParaRPr>
          </a:p>
        </p:txBody>
      </p:sp>
      <p:sp>
        <p:nvSpPr>
          <p:cNvPr id="9" name="TextBox 8"/>
          <p:cNvSpPr txBox="1"/>
          <p:nvPr/>
        </p:nvSpPr>
        <p:spPr>
          <a:xfrm>
            <a:off x="374073" y="6324600"/>
            <a:ext cx="6172200" cy="246221"/>
          </a:xfrm>
          <a:prstGeom prst="rect">
            <a:avLst/>
          </a:prstGeom>
          <a:noFill/>
        </p:spPr>
        <p:txBody>
          <a:bodyPr wrap="square" rtlCol="0">
            <a:spAutoFit/>
          </a:bodyPr>
          <a:lstStyle/>
          <a:p>
            <a:r>
              <a:rPr lang="en-US" sz="1000" dirty="0" smtClean="0"/>
              <a:t>http://www.slideshare.net/elkissn/teaching-text-structure</a:t>
            </a:r>
            <a:endParaRPr lang="en-US" sz="1000" dirty="0"/>
          </a:p>
        </p:txBody>
      </p:sp>
      <p:sp>
        <p:nvSpPr>
          <p:cNvPr id="8" name="Rectangle 7"/>
          <p:cNvSpPr/>
          <p:nvPr/>
        </p:nvSpPr>
        <p:spPr>
          <a:xfrm>
            <a:off x="3048000" y="3581400"/>
            <a:ext cx="1676400" cy="2087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048000" y="43434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45720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48006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0292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5257800"/>
            <a:ext cx="167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5486400"/>
            <a:ext cx="16764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94225" y="3830916"/>
            <a:ext cx="1492075" cy="369332"/>
          </a:xfrm>
          <a:prstGeom prst="rect">
            <a:avLst/>
          </a:prstGeom>
          <a:noFill/>
        </p:spPr>
        <p:txBody>
          <a:bodyPr wrap="none" rtlCol="0">
            <a:spAutoFit/>
          </a:bodyPr>
          <a:lstStyle/>
          <a:p>
            <a:r>
              <a:rPr lang="en-US" dirty="0" smtClean="0"/>
              <a:t>Text Structure</a:t>
            </a:r>
            <a:endParaRPr lang="en-US" dirty="0"/>
          </a:p>
        </p:txBody>
      </p:sp>
      <p:sp>
        <p:nvSpPr>
          <p:cNvPr id="19" name="TextBox 18"/>
          <p:cNvSpPr txBox="1"/>
          <p:nvPr/>
        </p:nvSpPr>
        <p:spPr>
          <a:xfrm>
            <a:off x="3288195" y="4288116"/>
            <a:ext cx="1257652" cy="369332"/>
          </a:xfrm>
          <a:prstGeom prst="rect">
            <a:avLst/>
          </a:prstGeom>
          <a:noFill/>
        </p:spPr>
        <p:txBody>
          <a:bodyPr wrap="none" rtlCol="0">
            <a:spAutoFit/>
          </a:bodyPr>
          <a:lstStyle/>
          <a:p>
            <a:r>
              <a:rPr lang="en-US" dirty="0" smtClean="0"/>
              <a:t>Description</a:t>
            </a:r>
            <a:endParaRPr lang="en-US" dirty="0"/>
          </a:p>
        </p:txBody>
      </p:sp>
      <p:sp>
        <p:nvSpPr>
          <p:cNvPr id="20" name="TextBox 19"/>
          <p:cNvSpPr txBox="1"/>
          <p:nvPr/>
        </p:nvSpPr>
        <p:spPr>
          <a:xfrm>
            <a:off x="2971800" y="3745468"/>
            <a:ext cx="1752600" cy="553998"/>
          </a:xfrm>
          <a:prstGeom prst="rect">
            <a:avLst/>
          </a:prstGeom>
          <a:noFill/>
        </p:spPr>
        <p:txBody>
          <a:bodyPr wrap="square" rtlCol="0">
            <a:spAutoFit/>
          </a:bodyPr>
          <a:lstStyle/>
          <a:p>
            <a:r>
              <a:rPr lang="en-US" sz="1000" dirty="0" smtClean="0">
                <a:solidFill>
                  <a:schemeClr val="accent1">
                    <a:lumMod val="75000"/>
                  </a:schemeClr>
                </a:solidFill>
              </a:rPr>
              <a:t>Signal Words:            Questions</a:t>
            </a:r>
          </a:p>
          <a:p>
            <a:r>
              <a:rPr lang="en-US" sz="1000" dirty="0" err="1" smtClean="0">
                <a:solidFill>
                  <a:schemeClr val="accent1">
                    <a:lumMod val="75000"/>
                  </a:schemeClr>
                </a:solidFill>
              </a:rPr>
              <a:t>Xxxxxxxx</a:t>
            </a:r>
            <a:r>
              <a:rPr lang="en-US" sz="1000" dirty="0" smtClean="0">
                <a:solidFill>
                  <a:schemeClr val="accent1">
                    <a:lumMod val="75000"/>
                  </a:schemeClr>
                </a:solidFill>
              </a:rPr>
              <a:t>                       </a:t>
            </a:r>
            <a:r>
              <a:rPr lang="en-US" sz="1000" dirty="0" err="1" smtClean="0">
                <a:solidFill>
                  <a:schemeClr val="accent1">
                    <a:lumMod val="75000"/>
                  </a:schemeClr>
                </a:solidFill>
              </a:rPr>
              <a:t>xxxxxxxx</a:t>
            </a:r>
            <a:endParaRPr lang="en-US" sz="1000" dirty="0" smtClean="0">
              <a:solidFill>
                <a:schemeClr val="accent1">
                  <a:lumMod val="75000"/>
                </a:schemeClr>
              </a:solidFill>
            </a:endParaRPr>
          </a:p>
          <a:p>
            <a:r>
              <a:rPr lang="en-US" sz="1000" dirty="0" err="1" smtClean="0">
                <a:solidFill>
                  <a:schemeClr val="accent1">
                    <a:lumMod val="75000"/>
                  </a:schemeClr>
                </a:solidFill>
              </a:rPr>
              <a:t>Xxxxxxxx</a:t>
            </a:r>
            <a:r>
              <a:rPr lang="en-US" sz="1000" dirty="0" smtClean="0">
                <a:solidFill>
                  <a:schemeClr val="accent1">
                    <a:lumMod val="75000"/>
                  </a:schemeClr>
                </a:solidFill>
              </a:rPr>
              <a:t>                        </a:t>
            </a:r>
            <a:r>
              <a:rPr lang="en-US" sz="1000" dirty="0" err="1" smtClean="0">
                <a:solidFill>
                  <a:schemeClr val="accent1">
                    <a:lumMod val="75000"/>
                  </a:schemeClr>
                </a:solidFill>
              </a:rPr>
              <a:t>xxxxxxx</a:t>
            </a:r>
            <a:endParaRPr lang="en-US" sz="1000" dirty="0">
              <a:solidFill>
                <a:schemeClr val="accent1">
                  <a:lumMod val="75000"/>
                </a:schemeClr>
              </a:solidFill>
            </a:endParaRPr>
          </a:p>
        </p:txBody>
      </p:sp>
    </p:spTree>
    <p:extLst>
      <p:ext uri="{BB962C8B-B14F-4D97-AF65-F5344CB8AC3E}">
        <p14:creationId xmlns:p14="http://schemas.microsoft.com/office/powerpoint/2010/main" val="409999602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anim calcmode="lin" valueType="num">
                                      <p:cBhvr>
                                        <p:cTn id="8"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17" presetClass="exit" presetSubtype="10" fill="hold" grpId="0" nodeType="withEffect">
                                  <p:stCondLst>
                                    <p:cond delay="3000"/>
                                  </p:stCondLst>
                                  <p:childTnLst>
                                    <p:anim calcmode="lin" valueType="num">
                                      <p:cBhvr>
                                        <p:cTn id="11" dur="500"/>
                                        <p:tgtEl>
                                          <p:spTgt spid="18"/>
                                        </p:tgtEl>
                                        <p:attrNameLst>
                                          <p:attrName>ppt_w</p:attrName>
                                        </p:attrNameLst>
                                      </p:cBhvr>
                                      <p:tavLst>
                                        <p:tav tm="0">
                                          <p:val>
                                            <p:strVal val="ppt_w"/>
                                          </p:val>
                                        </p:tav>
                                        <p:tav tm="100000">
                                          <p:val>
                                            <p:fltVal val="0"/>
                                          </p:val>
                                        </p:tav>
                                      </p:tavLst>
                                    </p:anim>
                                    <p:anim calcmode="lin" valueType="num">
                                      <p:cBhvr>
                                        <p:cTn id="12" dur="500"/>
                                        <p:tgtEl>
                                          <p:spTgt spid="18"/>
                                        </p:tgtEl>
                                        <p:attrNameLst>
                                          <p:attrName>ppt_h</p:attrName>
                                        </p:attrNameLst>
                                      </p:cBhvr>
                                      <p:tavLst>
                                        <p:tav tm="0">
                                          <p:val>
                                            <p:strVal val="ppt_h"/>
                                          </p:val>
                                        </p:tav>
                                        <p:tav tm="100000">
                                          <p:val>
                                            <p:strVal val="ppt_h"/>
                                          </p:val>
                                        </p:tav>
                                      </p:tavLst>
                                    </p:anim>
                                    <p:set>
                                      <p:cBhvr>
                                        <p:cTn id="13" dur="1" fill="hold">
                                          <p:stCondLst>
                                            <p:cond delay="499"/>
                                          </p:stCondLst>
                                        </p:cTn>
                                        <p:tgtEl>
                                          <p:spTgt spid="18"/>
                                        </p:tgtEl>
                                        <p:attrNameLst>
                                          <p:attrName>style.visibility</p:attrName>
                                        </p:attrNameLst>
                                      </p:cBhvr>
                                      <p:to>
                                        <p:strVal val="hidden"/>
                                      </p:to>
                                    </p:set>
                                  </p:childTnLst>
                                </p:cTn>
                              </p:par>
                              <p:par>
                                <p:cTn id="14" presetID="17" presetClass="exit" presetSubtype="10" fill="hold" grpId="0" nodeType="withEffect">
                                  <p:stCondLst>
                                    <p:cond delay="3000"/>
                                  </p:stCondLst>
                                  <p:childTnLst>
                                    <p:anim calcmode="lin" valueType="num">
                                      <p:cBhvr>
                                        <p:cTn id="15" dur="500"/>
                                        <p:tgtEl>
                                          <p:spTgt spid="19"/>
                                        </p:tgtEl>
                                        <p:attrNameLst>
                                          <p:attrName>ppt_w</p:attrName>
                                        </p:attrNameLst>
                                      </p:cBhvr>
                                      <p:tavLst>
                                        <p:tav tm="0">
                                          <p:val>
                                            <p:strVal val="ppt_w"/>
                                          </p:val>
                                        </p:tav>
                                        <p:tav tm="100000">
                                          <p:val>
                                            <p:fltVal val="0"/>
                                          </p:val>
                                        </p:tav>
                                      </p:tavLst>
                                    </p:anim>
                                    <p:anim calcmode="lin" valueType="num">
                                      <p:cBhvr>
                                        <p:cTn id="16" dur="500"/>
                                        <p:tgtEl>
                                          <p:spTgt spid="19"/>
                                        </p:tgtEl>
                                        <p:attrNameLst>
                                          <p:attrName>ppt_h</p:attrName>
                                        </p:attrNameLst>
                                      </p:cBhvr>
                                      <p:tavLst>
                                        <p:tav tm="0">
                                          <p:val>
                                            <p:strVal val="ppt_h"/>
                                          </p:val>
                                        </p:tav>
                                        <p:tav tm="100000">
                                          <p:val>
                                            <p:strVal val="ppt_h"/>
                                          </p:val>
                                        </p:tav>
                                      </p:tavLst>
                                    </p:anim>
                                    <p:set>
                                      <p:cBhvr>
                                        <p:cTn id="17" dur="1" fill="hold">
                                          <p:stCondLst>
                                            <p:cond delay="499"/>
                                          </p:stCondLst>
                                        </p:cTn>
                                        <p:tgtEl>
                                          <p:spTgt spid="19"/>
                                        </p:tgtEl>
                                        <p:attrNameLst>
                                          <p:attrName>style.visibility</p:attrName>
                                        </p:attrNameLst>
                                      </p:cBhvr>
                                      <p:to>
                                        <p:strVal val="hidden"/>
                                      </p:to>
                                    </p:set>
                                  </p:childTnLst>
                                </p:cTn>
                              </p:par>
                              <p:par>
                                <p:cTn id="18" presetID="17" presetClass="exit" presetSubtype="10" fill="hold" nodeType="withEffect">
                                  <p:stCondLst>
                                    <p:cond delay="3000"/>
                                  </p:stCondLst>
                                  <p:childTnLst>
                                    <p:anim calcmode="lin" valueType="num">
                                      <p:cBhvr>
                                        <p:cTn id="19" dur="500"/>
                                        <p:tgtEl>
                                          <p:spTgt spid="11"/>
                                        </p:tgtEl>
                                        <p:attrNameLst>
                                          <p:attrName>ppt_w</p:attrName>
                                        </p:attrNameLst>
                                      </p:cBhvr>
                                      <p:tavLst>
                                        <p:tav tm="0">
                                          <p:val>
                                            <p:strVal val="ppt_w"/>
                                          </p:val>
                                        </p:tav>
                                        <p:tav tm="100000">
                                          <p:val>
                                            <p:fltVal val="0"/>
                                          </p:val>
                                        </p:tav>
                                      </p:tavLst>
                                    </p:anim>
                                    <p:anim calcmode="lin" valueType="num">
                                      <p:cBhvr>
                                        <p:cTn id="20" dur="500"/>
                                        <p:tgtEl>
                                          <p:spTgt spid="11"/>
                                        </p:tgtEl>
                                        <p:attrNameLst>
                                          <p:attrName>ppt_h</p:attrName>
                                        </p:attrNameLst>
                                      </p:cBhvr>
                                      <p:tavLst>
                                        <p:tav tm="0">
                                          <p:val>
                                            <p:strVal val="ppt_h"/>
                                          </p:val>
                                        </p:tav>
                                        <p:tav tm="100000">
                                          <p:val>
                                            <p:strVal val="ppt_h"/>
                                          </p:val>
                                        </p:tav>
                                      </p:tavLst>
                                    </p:anim>
                                    <p:set>
                                      <p:cBhvr>
                                        <p:cTn id="21" dur="1" fill="hold">
                                          <p:stCondLst>
                                            <p:cond delay="499"/>
                                          </p:stCondLst>
                                        </p:cTn>
                                        <p:tgtEl>
                                          <p:spTgt spid="11"/>
                                        </p:tgtEl>
                                        <p:attrNameLst>
                                          <p:attrName>style.visibility</p:attrName>
                                        </p:attrNameLst>
                                      </p:cBhvr>
                                      <p:to>
                                        <p:strVal val="hidden"/>
                                      </p:to>
                                    </p:set>
                                  </p:childTnLst>
                                </p:cTn>
                              </p:par>
                              <p:par>
                                <p:cTn id="22" presetID="42" presetClass="entr" presetSubtype="0" fill="hold" grpId="0" nodeType="withEffect">
                                  <p:stCondLst>
                                    <p:cond delay="30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3000"/>
                                        <p:tgtEl>
                                          <p:spTgt spid="6">
                                            <p:txEl>
                                              <p:pRg st="0" end="0"/>
                                            </p:txEl>
                                          </p:spTgt>
                                        </p:tgtEl>
                                      </p:cBhvr>
                                    </p:animEffect>
                                    <p:anim calcmode="lin" valueType="num">
                                      <p:cBhvr>
                                        <p:cTn id="31"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2" dur="3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9000"/>
                            </p:stCondLst>
                            <p:childTnLst>
                              <p:par>
                                <p:cTn id="34" presetID="42" presetClass="entr" presetSubtype="0" fill="hold" nodeType="afterEffect">
                                  <p:stCondLst>
                                    <p:cond delay="300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3000"/>
                                        <p:tgtEl>
                                          <p:spTgt spid="6">
                                            <p:txEl>
                                              <p:pRg st="1" end="1"/>
                                            </p:txEl>
                                          </p:spTgt>
                                        </p:tgtEl>
                                      </p:cBhvr>
                                    </p:animEffect>
                                    <p:anim calcmode="lin" valueType="num">
                                      <p:cBhvr>
                                        <p:cTn id="37"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8" dur="3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9" fill="hold">
                            <p:stCondLst>
                              <p:cond delay="15000"/>
                            </p:stCondLst>
                            <p:childTnLst>
                              <p:par>
                                <p:cTn id="40" presetID="42" presetClass="entr" presetSubtype="0" fill="hold" nodeType="afterEffect">
                                  <p:stCondLst>
                                    <p:cond delay="300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3000"/>
                                        <p:tgtEl>
                                          <p:spTgt spid="6">
                                            <p:txEl>
                                              <p:pRg st="2" end="2"/>
                                            </p:txEl>
                                          </p:spTgt>
                                        </p:tgtEl>
                                      </p:cBhvr>
                                    </p:animEffect>
                                    <p:anim calcmode="lin" valueType="num">
                                      <p:cBhvr>
                                        <p:cTn id="43" dur="3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3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5" fill="hold">
                            <p:stCondLst>
                              <p:cond delay="21000"/>
                            </p:stCondLst>
                            <p:childTnLst>
                              <p:par>
                                <p:cTn id="46" presetID="42" presetClass="entr" presetSubtype="0" fill="hold" nodeType="afterEffect">
                                  <p:stCondLst>
                                    <p:cond delay="300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3000"/>
                                        <p:tgtEl>
                                          <p:spTgt spid="6">
                                            <p:txEl>
                                              <p:pRg st="3" end="3"/>
                                            </p:txEl>
                                          </p:spTgt>
                                        </p:tgtEl>
                                      </p:cBhvr>
                                    </p:animEffect>
                                    <p:anim calcmode="lin" valueType="num">
                                      <p:cBhvr>
                                        <p:cTn id="49" dur="3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3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51" fill="hold">
                            <p:stCondLst>
                              <p:cond delay="27000"/>
                            </p:stCondLst>
                            <p:childTnLst>
                              <p:par>
                                <p:cTn id="52" presetID="42" presetClass="entr" presetSubtype="0" fill="hold" nodeType="afterEffect">
                                  <p:stCondLst>
                                    <p:cond delay="300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3000"/>
                                        <p:tgtEl>
                                          <p:spTgt spid="6">
                                            <p:txEl>
                                              <p:pRg st="4" end="4"/>
                                            </p:txEl>
                                          </p:spTgt>
                                        </p:tgtEl>
                                      </p:cBhvr>
                                    </p:animEffect>
                                    <p:anim calcmode="lin" valueType="num">
                                      <p:cBhvr>
                                        <p:cTn id="55" dur="3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6" dur="3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57" fill="hold">
                            <p:stCondLst>
                              <p:cond delay="33000"/>
                            </p:stCondLst>
                            <p:childTnLst>
                              <p:par>
                                <p:cTn id="58" presetID="42" presetClass="entr" presetSubtype="0" fill="hold" nodeType="afterEffect">
                                  <p:stCondLst>
                                    <p:cond delay="3000"/>
                                  </p:stCondLst>
                                  <p:childTnLst>
                                    <p:set>
                                      <p:cBhvr>
                                        <p:cTn id="59" dur="1" fill="hold">
                                          <p:stCondLst>
                                            <p:cond delay="0"/>
                                          </p:stCondLst>
                                        </p:cTn>
                                        <p:tgtEl>
                                          <p:spTgt spid="6">
                                            <p:txEl>
                                              <p:pRg st="5" end="5"/>
                                            </p:txEl>
                                          </p:spTgt>
                                        </p:tgtEl>
                                        <p:attrNameLst>
                                          <p:attrName>style.visibility</p:attrName>
                                        </p:attrNameLst>
                                      </p:cBhvr>
                                      <p:to>
                                        <p:strVal val="visible"/>
                                      </p:to>
                                    </p:set>
                                    <p:animEffect transition="in" filter="fade">
                                      <p:cBhvr>
                                        <p:cTn id="60" dur="3000"/>
                                        <p:tgtEl>
                                          <p:spTgt spid="6">
                                            <p:txEl>
                                              <p:pRg st="5" end="5"/>
                                            </p:txEl>
                                          </p:spTgt>
                                        </p:tgtEl>
                                      </p:cBhvr>
                                    </p:animEffect>
                                    <p:anim calcmode="lin" valueType="num">
                                      <p:cBhvr>
                                        <p:cTn id="61" dur="3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2" dur="3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39000"/>
                            </p:stCondLst>
                            <p:childTnLst>
                              <p:par>
                                <p:cTn id="64" presetID="42" presetClass="entr" presetSubtype="0" fill="hold" nodeType="afterEffect">
                                  <p:stCondLst>
                                    <p:cond delay="3000"/>
                                  </p:stCondLst>
                                  <p:childTnLst>
                                    <p:set>
                                      <p:cBhvr>
                                        <p:cTn id="65" dur="1" fill="hold">
                                          <p:stCondLst>
                                            <p:cond delay="0"/>
                                          </p:stCondLst>
                                        </p:cTn>
                                        <p:tgtEl>
                                          <p:spTgt spid="6">
                                            <p:txEl>
                                              <p:pRg st="6" end="6"/>
                                            </p:txEl>
                                          </p:spTgt>
                                        </p:tgtEl>
                                        <p:attrNameLst>
                                          <p:attrName>style.visibility</p:attrName>
                                        </p:attrNameLst>
                                      </p:cBhvr>
                                      <p:to>
                                        <p:strVal val="visible"/>
                                      </p:to>
                                    </p:set>
                                    <p:animEffect transition="in" filter="fade">
                                      <p:cBhvr>
                                        <p:cTn id="66" dur="3000"/>
                                        <p:tgtEl>
                                          <p:spTgt spid="6">
                                            <p:txEl>
                                              <p:pRg st="6" end="6"/>
                                            </p:txEl>
                                          </p:spTgt>
                                        </p:tgtEl>
                                      </p:cBhvr>
                                    </p:animEffect>
                                    <p:anim calcmode="lin" valueType="num">
                                      <p:cBhvr>
                                        <p:cTn id="67" dur="3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8" dur="3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69" fill="hold">
                            <p:stCondLst>
                              <p:cond delay="45000"/>
                            </p:stCondLst>
                            <p:childTnLst>
                              <p:par>
                                <p:cTn id="70" presetID="42" presetClass="entr" presetSubtype="0" fill="hold" grpId="0" nodeType="afterEffect">
                                  <p:stCondLst>
                                    <p:cond delay="0"/>
                                  </p:stCondLst>
                                  <p:childTnLst>
                                    <p:set>
                                      <p:cBhvr>
                                        <p:cTn id="71" dur="1" fill="hold">
                                          <p:stCondLst>
                                            <p:cond delay="0"/>
                                          </p:stCondLst>
                                        </p:cTn>
                                        <p:tgtEl>
                                          <p:spTgt spid="3">
                                            <p:txEl>
                                              <p:pRg st="0" end="0"/>
                                            </p:txEl>
                                          </p:spTgt>
                                        </p:tgtEl>
                                        <p:attrNameLst>
                                          <p:attrName>style.visibility</p:attrName>
                                        </p:attrNameLst>
                                      </p:cBhvr>
                                      <p:to>
                                        <p:strVal val="visible"/>
                                      </p:to>
                                    </p:set>
                                    <p:animEffect transition="in" filter="fade">
                                      <p:cBhvr>
                                        <p:cTn id="72" dur="2000"/>
                                        <p:tgtEl>
                                          <p:spTgt spid="3">
                                            <p:txEl>
                                              <p:pRg st="0" end="0"/>
                                            </p:txEl>
                                          </p:spTgt>
                                        </p:tgtEl>
                                      </p:cBhvr>
                                    </p:animEffect>
                                    <p:anim calcmode="lin" valueType="num">
                                      <p:cBhvr>
                                        <p:cTn id="7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7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75" fill="hold">
                            <p:stCondLst>
                              <p:cond delay="47000"/>
                            </p:stCondLst>
                            <p:childTnLst>
                              <p:par>
                                <p:cTn id="76" presetID="42" presetClass="entr" presetSubtype="0" fill="hold" nodeType="after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Effect transition="in" filter="fade">
                                      <p:cBhvr>
                                        <p:cTn id="78" dur="3000"/>
                                        <p:tgtEl>
                                          <p:spTgt spid="4">
                                            <p:txEl>
                                              <p:pRg st="0" end="0"/>
                                            </p:txEl>
                                          </p:spTgt>
                                        </p:tgtEl>
                                      </p:cBhvr>
                                    </p:animEffect>
                                    <p:anim calcmode="lin" valueType="num">
                                      <p:cBhvr>
                                        <p:cTn id="79"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0"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50000"/>
                            </p:stCondLst>
                            <p:childTnLst>
                              <p:par>
                                <p:cTn id="82" presetID="42" presetClass="entr" presetSubtype="0" fill="hold" nodeType="afterEffect">
                                  <p:stCondLst>
                                    <p:cond delay="0"/>
                                  </p:stCondLst>
                                  <p:childTnLst>
                                    <p:set>
                                      <p:cBhvr>
                                        <p:cTn id="83" dur="1" fill="hold">
                                          <p:stCondLst>
                                            <p:cond delay="0"/>
                                          </p:stCondLst>
                                        </p:cTn>
                                        <p:tgtEl>
                                          <p:spTgt spid="4">
                                            <p:txEl>
                                              <p:pRg st="1" end="1"/>
                                            </p:txEl>
                                          </p:spTgt>
                                        </p:tgtEl>
                                        <p:attrNameLst>
                                          <p:attrName>style.visibility</p:attrName>
                                        </p:attrNameLst>
                                      </p:cBhvr>
                                      <p:to>
                                        <p:strVal val="visible"/>
                                      </p:to>
                                    </p:set>
                                    <p:animEffect transition="in" filter="fade">
                                      <p:cBhvr>
                                        <p:cTn id="84" dur="3000"/>
                                        <p:tgtEl>
                                          <p:spTgt spid="4">
                                            <p:txEl>
                                              <p:pRg st="1" end="1"/>
                                            </p:txEl>
                                          </p:spTgt>
                                        </p:tgtEl>
                                      </p:cBhvr>
                                    </p:animEffect>
                                    <p:anim calcmode="lin" valueType="num">
                                      <p:cBhvr>
                                        <p:cTn id="85"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6" dur="3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53000"/>
                            </p:stCondLst>
                            <p:childTnLst>
                              <p:par>
                                <p:cTn id="88" presetID="42" presetClass="entr" presetSubtype="0" fill="hold" nodeType="afterEffect">
                                  <p:stCondLst>
                                    <p:cond delay="0"/>
                                  </p:stCondLst>
                                  <p:childTnLst>
                                    <p:set>
                                      <p:cBhvr>
                                        <p:cTn id="89" dur="1" fill="hold">
                                          <p:stCondLst>
                                            <p:cond delay="0"/>
                                          </p:stCondLst>
                                        </p:cTn>
                                        <p:tgtEl>
                                          <p:spTgt spid="4">
                                            <p:txEl>
                                              <p:pRg st="2" end="2"/>
                                            </p:txEl>
                                          </p:spTgt>
                                        </p:tgtEl>
                                        <p:attrNameLst>
                                          <p:attrName>style.visibility</p:attrName>
                                        </p:attrNameLst>
                                      </p:cBhvr>
                                      <p:to>
                                        <p:strVal val="visible"/>
                                      </p:to>
                                    </p:set>
                                    <p:animEffect transition="in" filter="fade">
                                      <p:cBhvr>
                                        <p:cTn id="90" dur="3000"/>
                                        <p:tgtEl>
                                          <p:spTgt spid="4">
                                            <p:txEl>
                                              <p:pRg st="2" end="2"/>
                                            </p:txEl>
                                          </p:spTgt>
                                        </p:tgtEl>
                                      </p:cBhvr>
                                    </p:animEffect>
                                    <p:anim calcmode="lin" valueType="num">
                                      <p:cBhvr>
                                        <p:cTn id="91"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2" dur="3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001000" cy="1143000"/>
          </a:xfrm>
        </p:spPr>
        <p:txBody>
          <a:bodyPr/>
          <a:lstStyle/>
          <a:p>
            <a:r>
              <a:rPr lang="en-US" sz="4400" dirty="0" smtClean="0"/>
              <a:t>Locate description signal words.</a:t>
            </a:r>
            <a:endParaRPr lang="en-US" sz="4400" dirty="0"/>
          </a:p>
        </p:txBody>
      </p:sp>
      <p:pic>
        <p:nvPicPr>
          <p:cNvPr id="2050" name="Picture 2" descr="http://eslvietnamzone.com/wp-content/uploads/2012/10/preposition-of-place-examp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159646" cy="4648200"/>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1524000" y="5334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524000" y="2514600"/>
            <a:ext cx="586636"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83927" y="11430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72400" y="1922318"/>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162800" y="32385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85825" y="190500"/>
            <a:ext cx="7572375" cy="400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2777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4"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04800" y="461962"/>
            <a:ext cx="8572500" cy="5219700"/>
          </a:xfrm>
          <a:prstGeom prst="rect">
            <a:avLst/>
          </a:prstGeom>
        </p:spPr>
      </p:pic>
      <p:pic>
        <p:nvPicPr>
          <p:cNvPr id="20" name="Picture 19"/>
          <p:cNvPicPr>
            <a:picLocks noChangeAspect="1"/>
          </p:cNvPicPr>
          <p:nvPr/>
        </p:nvPicPr>
        <p:blipFill>
          <a:blip r:embed="rId3"/>
          <a:stretch>
            <a:fillRect/>
          </a:stretch>
        </p:blipFill>
        <p:spPr>
          <a:xfrm>
            <a:off x="6858000" y="9524"/>
            <a:ext cx="1685925" cy="904875"/>
          </a:xfrm>
          <a:prstGeom prst="rect">
            <a:avLst/>
          </a:prstGeom>
        </p:spPr>
      </p:pic>
      <p:sp>
        <p:nvSpPr>
          <p:cNvPr id="21" name="Rounded Rectangle 20"/>
          <p:cNvSpPr/>
          <p:nvPr/>
        </p:nvSpPr>
        <p:spPr>
          <a:xfrm>
            <a:off x="838200" y="2209800"/>
            <a:ext cx="3810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371600" y="2667000"/>
            <a:ext cx="3810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143000" y="3581400"/>
            <a:ext cx="457199" cy="2285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38201" y="4647082"/>
            <a:ext cx="304799" cy="2297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90601" y="4799482"/>
            <a:ext cx="304799" cy="2297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1018097"/>
            <a:ext cx="8239125" cy="4613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2">
                    <a:lumMod val="10000"/>
                  </a:schemeClr>
                </a:solidFill>
              </a:rPr>
              <a:t> </a:t>
            </a:r>
            <a:r>
              <a:rPr lang="en-US" sz="2400" dirty="0" smtClean="0">
                <a:solidFill>
                  <a:schemeClr val="bg2">
                    <a:lumMod val="10000"/>
                  </a:schemeClr>
                </a:solidFill>
              </a:rPr>
              <a:t>    Before </a:t>
            </a:r>
            <a:r>
              <a:rPr lang="en-US" sz="2400" dirty="0">
                <a:solidFill>
                  <a:schemeClr val="bg2">
                    <a:lumMod val="10000"/>
                  </a:schemeClr>
                </a:solidFill>
              </a:rPr>
              <a:t>becoming extinct, the Wooly Mammoth was able to survive in a cold climate for several reasons. It had long tusks that it could use as shovels to clear snow from the ground to reach grass and plants buried below.  Its trunk ended with two “fingers”  that enabled it to pluck grass.  Its body was covered in fur.  In fact, its belly fur could be three fee long.  To prevent heat loss, its ears and tail were small.  Finally, a nearly four inch layer of fat under its skin helped to keep it warm.</a:t>
            </a:r>
            <a:endParaRPr lang="en-US" sz="2400" dirty="0"/>
          </a:p>
        </p:txBody>
      </p:sp>
      <p:sp>
        <p:nvSpPr>
          <p:cNvPr id="2" name="TextBox 1"/>
          <p:cNvSpPr txBox="1"/>
          <p:nvPr/>
        </p:nvSpPr>
        <p:spPr>
          <a:xfrm>
            <a:off x="990600" y="1847765"/>
            <a:ext cx="6684818" cy="461665"/>
          </a:xfrm>
          <a:prstGeom prst="rect">
            <a:avLst/>
          </a:prstGeom>
          <a:noFill/>
        </p:spPr>
        <p:txBody>
          <a:bodyPr wrap="square" rtlCol="0">
            <a:spAutoFit/>
          </a:bodyPr>
          <a:lstStyle/>
          <a:p>
            <a:endParaRPr lang="en-US" sz="2400" dirty="0">
              <a:solidFill>
                <a:schemeClr val="bg2">
                  <a:lumMod val="10000"/>
                </a:schemeClr>
              </a:solidFill>
            </a:endParaRPr>
          </a:p>
        </p:txBody>
      </p:sp>
    </p:spTree>
    <p:extLst>
      <p:ext uri="{BB962C8B-B14F-4D97-AF65-F5344CB8AC3E}">
        <p14:creationId xmlns:p14="http://schemas.microsoft.com/office/powerpoint/2010/main" val="88660914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strVal val="ppt_h"/>
                                          </p:val>
                                        </p:tav>
                                      </p:tavLst>
                                    </p:anim>
                                    <p:set>
                                      <p:cBhvr>
                                        <p:cTn id="8" dur="1" fill="hold">
                                          <p:stCondLst>
                                            <p:cond delay="499"/>
                                          </p:stCondLst>
                                        </p:cTn>
                                        <p:tgtEl>
                                          <p:spTgt spid="3"/>
                                        </p:tgtEl>
                                        <p:attrNameLst>
                                          <p:attrName>style.visibility</p:attrName>
                                        </p:attrNameLst>
                                      </p:cBhvr>
                                      <p:to>
                                        <p:strVal val="hidden"/>
                                      </p:to>
                                    </p:set>
                                  </p:childTnLst>
                                </p:cTn>
                              </p:par>
                              <p:par>
                                <p:cTn id="9" presetID="17" presetClass="exit" presetSubtype="10" fill="hold" nodeType="withEffect">
                                  <p:stCondLst>
                                    <p:cond delay="0"/>
                                  </p:stCondLst>
                                  <p:childTnLst>
                                    <p:anim calcmode="lin" valueType="num">
                                      <p:cBhvr>
                                        <p:cTn id="10" dur="500"/>
                                        <p:tgtEl>
                                          <p:spTgt spid="3">
                                            <p:txEl>
                                              <p:pRg st="0" end="0"/>
                                            </p:txEl>
                                          </p:spTgt>
                                        </p:tgtEl>
                                        <p:attrNameLst>
                                          <p:attrName>ppt_w</p:attrName>
                                        </p:attrNameLst>
                                      </p:cBhvr>
                                      <p:tavLst>
                                        <p:tav tm="0">
                                          <p:val>
                                            <p:strVal val="ppt_w"/>
                                          </p:val>
                                        </p:tav>
                                        <p:tav tm="100000">
                                          <p:val>
                                            <p:fltVal val="0"/>
                                          </p:val>
                                        </p:tav>
                                      </p:tavLst>
                                    </p:anim>
                                    <p:anim calcmode="lin" valueType="num">
                                      <p:cBhvr>
                                        <p:cTn id="11" dur="500"/>
                                        <p:tgtEl>
                                          <p:spTgt spid="3">
                                            <p:txEl>
                                              <p:pRg st="0" end="0"/>
                                            </p:txEl>
                                          </p:spTgt>
                                        </p:tgtEl>
                                        <p:attrNameLst>
                                          <p:attrName>ppt_h</p:attrName>
                                        </p:attrNameLst>
                                      </p:cBhvr>
                                      <p:tavLst>
                                        <p:tav tm="0">
                                          <p:val>
                                            <p:strVal val="ppt_h"/>
                                          </p:val>
                                        </p:tav>
                                        <p:tav tm="100000">
                                          <p:val>
                                            <p:strVal val="ppt_h"/>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1190</TotalTime>
  <Words>855</Words>
  <Application>Microsoft Office PowerPoint</Application>
  <PresentationFormat>On-screen Show (4:3)</PresentationFormat>
  <Paragraphs>134</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Harrington</vt:lpstr>
      <vt:lpstr>Thermal</vt:lpstr>
      <vt:lpstr>?     ?     ?     ?     ?</vt:lpstr>
      <vt:lpstr>TEXT STRUCTURE</vt:lpstr>
      <vt:lpstr>WE NEED TO RECONGNIZE TEXT STRUCTURE!</vt:lpstr>
      <vt:lpstr>Sneak Preview:</vt:lpstr>
      <vt:lpstr>STRUCTURE (ORGANIZATION)</vt:lpstr>
      <vt:lpstr>Text Structure Book</vt:lpstr>
      <vt:lpstr>DESCRIPTION</vt:lpstr>
      <vt:lpstr>Locate description signal words.</vt:lpstr>
      <vt:lpstr>PowerPoint Presentation</vt:lpstr>
      <vt:lpstr>Look for the descriptions</vt:lpstr>
      <vt:lpstr>Organizing the Information </vt:lpstr>
      <vt:lpstr>Freedom's Journal  By Brenda B. Covert</vt:lpstr>
      <vt:lpstr>Demonstrate your knowledge!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STRUCTURE</dc:title>
  <dc:creator>Tamera McMahon</dc:creator>
  <cp:lastModifiedBy>mcmahon, tamera j</cp:lastModifiedBy>
  <cp:revision>37</cp:revision>
  <dcterms:created xsi:type="dcterms:W3CDTF">2013-10-14T00:06:45Z</dcterms:created>
  <dcterms:modified xsi:type="dcterms:W3CDTF">2016-11-09T20:31:55Z</dcterms:modified>
</cp:coreProperties>
</file>