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8" r:id="rId4"/>
    <p:sldId id="259" r:id="rId5"/>
    <p:sldId id="260" r:id="rId6"/>
    <p:sldId id="261"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4F2B0-94F9-ECFB-D86C-450609AD9369}" v="571" dt="2021-03-30T01:59:36.896"/>
    <p1510:client id="{7E25C655-521C-0A0D-16C6-56917B95A651}" v="13" dt="2021-03-30T03:03:22.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6" d="100"/>
          <a:sy n="76" d="100"/>
        </p:scale>
        <p:origin x="132"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QIV2rKRViEI?start=46&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Fill">
            <a:extLst>
              <a:ext uri="{FF2B5EF4-FFF2-40B4-BE49-F238E27FC236}">
                <a16:creationId xmlns:a16="http://schemas.microsoft.com/office/drawing/2014/main" id="{C7D023E4-8DE1-436E-9847-ED6A4B4B04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Cover">
            <a:extLst>
              <a:ext uri="{FF2B5EF4-FFF2-40B4-BE49-F238E27FC236}">
                <a16:creationId xmlns:a16="http://schemas.microsoft.com/office/drawing/2014/main" id="{63C1F321-BB96-4700-B3CE-1A6156067F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3FA1AD64-F15F-417D-956C-B2C211FC90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33" name="Color">
              <a:extLst>
                <a:ext uri="{FF2B5EF4-FFF2-40B4-BE49-F238E27FC236}">
                  <a16:creationId xmlns:a16="http://schemas.microsoft.com/office/drawing/2014/main" id="{5F3C79B0-E0DE-407E-B550-3FDEB67B00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a:extLst>
                <a:ext uri="{FF2B5EF4-FFF2-40B4-BE49-F238E27FC236}">
                  <a16:creationId xmlns:a16="http://schemas.microsoft.com/office/drawing/2014/main" id="{A1A2DFA8-F321-4204-9B31-A3713BC652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7" name="Freeform: Shape 36">
              <a:extLst>
                <a:ext uri="{FF2B5EF4-FFF2-40B4-BE49-F238E27FC236}">
                  <a16:creationId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ctrTitle"/>
          </p:nvPr>
        </p:nvSpPr>
        <p:spPr>
          <a:xfrm>
            <a:off x="789708" y="841664"/>
            <a:ext cx="4874661" cy="5156800"/>
          </a:xfrm>
        </p:spPr>
        <p:txBody>
          <a:bodyPr anchor="ctr">
            <a:normAutofit/>
          </a:bodyPr>
          <a:lstStyle/>
          <a:p>
            <a:pPr algn="l"/>
            <a:r>
              <a:rPr lang="en-US" sz="2600">
                <a:solidFill>
                  <a:schemeClr val="bg1"/>
                </a:solidFill>
                <a:latin typeface="Calibri"/>
                <a:ea typeface="+mj-lt"/>
                <a:cs typeface="+mj-lt"/>
              </a:rPr>
              <a:t>Why college application essay is important?</a:t>
            </a:r>
            <a:br>
              <a:rPr lang="en-US" sz="2600">
                <a:solidFill>
                  <a:schemeClr val="bg1"/>
                </a:solidFill>
                <a:latin typeface="Calibri"/>
                <a:ea typeface="+mj-lt"/>
                <a:cs typeface="+mj-lt"/>
              </a:rPr>
            </a:br>
            <a:r>
              <a:rPr lang="en-US" sz="2600">
                <a:solidFill>
                  <a:schemeClr val="bg1"/>
                </a:solidFill>
                <a:latin typeface="Calibri"/>
                <a:ea typeface="+mj-lt"/>
                <a:cs typeface="+mj-lt"/>
              </a:rPr>
              <a:t/>
            </a:r>
            <a:br>
              <a:rPr lang="en-US" sz="2600">
                <a:solidFill>
                  <a:schemeClr val="bg1"/>
                </a:solidFill>
                <a:latin typeface="Calibri"/>
                <a:ea typeface="+mj-lt"/>
                <a:cs typeface="+mj-lt"/>
              </a:rPr>
            </a:br>
            <a:r>
              <a:rPr lang="en-US" sz="2600">
                <a:solidFill>
                  <a:schemeClr val="bg1"/>
                </a:solidFill>
                <a:latin typeface="Calibri"/>
                <a:ea typeface="+mj-lt"/>
                <a:cs typeface="+mj-lt"/>
              </a:rPr>
              <a:t>The </a:t>
            </a:r>
            <a:r>
              <a:rPr lang="en-US" sz="2600" b="1">
                <a:solidFill>
                  <a:schemeClr val="bg1"/>
                </a:solidFill>
                <a:latin typeface="Calibri"/>
                <a:ea typeface="+mj-lt"/>
                <a:cs typeface="+mj-lt"/>
              </a:rPr>
              <a:t>college essay</a:t>
            </a:r>
            <a:r>
              <a:rPr lang="en-US" sz="2600">
                <a:solidFill>
                  <a:schemeClr val="bg1"/>
                </a:solidFill>
                <a:latin typeface="Calibri"/>
                <a:ea typeface="+mj-lt"/>
                <a:cs typeface="+mj-lt"/>
              </a:rPr>
              <a:t> offers students the chance to tell their own story to </a:t>
            </a:r>
            <a:r>
              <a:rPr lang="en-US" sz="2600" b="1">
                <a:solidFill>
                  <a:schemeClr val="bg1"/>
                </a:solidFill>
                <a:latin typeface="Calibri"/>
                <a:ea typeface="+mj-lt"/>
                <a:cs typeface="+mj-lt"/>
              </a:rPr>
              <a:t>admissions</a:t>
            </a:r>
            <a:r>
              <a:rPr lang="en-US" sz="2600">
                <a:solidFill>
                  <a:schemeClr val="bg1"/>
                </a:solidFill>
                <a:latin typeface="Calibri"/>
                <a:ea typeface="+mj-lt"/>
                <a:cs typeface="+mj-lt"/>
              </a:rPr>
              <a:t> officials. ... It ranked as the fifth most </a:t>
            </a:r>
            <a:r>
              <a:rPr lang="en-US" sz="2600" b="1">
                <a:solidFill>
                  <a:schemeClr val="bg1"/>
                </a:solidFill>
                <a:latin typeface="Calibri"/>
                <a:ea typeface="+mj-lt"/>
                <a:cs typeface="+mj-lt"/>
              </a:rPr>
              <a:t>important</a:t>
            </a:r>
            <a:r>
              <a:rPr lang="en-US" sz="2600">
                <a:solidFill>
                  <a:schemeClr val="bg1"/>
                </a:solidFill>
                <a:latin typeface="Calibri"/>
                <a:ea typeface="+mj-lt"/>
                <a:cs typeface="+mj-lt"/>
              </a:rPr>
              <a:t> factor in the </a:t>
            </a:r>
            <a:r>
              <a:rPr lang="en-US" sz="2600" b="1">
                <a:solidFill>
                  <a:schemeClr val="bg1"/>
                </a:solidFill>
                <a:latin typeface="Calibri"/>
                <a:ea typeface="+mj-lt"/>
                <a:cs typeface="+mj-lt"/>
              </a:rPr>
              <a:t>admissions</a:t>
            </a:r>
            <a:r>
              <a:rPr lang="en-US" sz="2600">
                <a:solidFill>
                  <a:schemeClr val="bg1"/>
                </a:solidFill>
                <a:latin typeface="Calibri"/>
                <a:ea typeface="+mj-lt"/>
                <a:cs typeface="+mj-lt"/>
              </a:rPr>
              <a:t> process in a 2019 National Association for </a:t>
            </a:r>
            <a:r>
              <a:rPr lang="en-US" sz="2600" b="1">
                <a:solidFill>
                  <a:schemeClr val="bg1"/>
                </a:solidFill>
                <a:latin typeface="Calibri"/>
                <a:ea typeface="+mj-lt"/>
                <a:cs typeface="+mj-lt"/>
              </a:rPr>
              <a:t>College Admission</a:t>
            </a:r>
            <a:r>
              <a:rPr lang="en-US" sz="2600">
                <a:solidFill>
                  <a:schemeClr val="bg1"/>
                </a:solidFill>
                <a:latin typeface="Calibri"/>
                <a:ea typeface="+mj-lt"/>
                <a:cs typeface="+mj-lt"/>
              </a:rPr>
              <a:t> Counseling survey.</a:t>
            </a:r>
            <a:endParaRPr lang="en-US" sz="2600">
              <a:solidFill>
                <a:schemeClr val="bg1"/>
              </a:solidFill>
              <a:latin typeface="Calibri"/>
              <a:cs typeface="Calibri Light"/>
            </a:endParaRPr>
          </a:p>
          <a:p>
            <a:pPr algn="l"/>
            <a:endParaRPr lang="en-US" sz="2600">
              <a:solidFill>
                <a:schemeClr val="bg1"/>
              </a:solidFill>
              <a:cs typeface="Calibri Light"/>
            </a:endParaRPr>
          </a:p>
        </p:txBody>
      </p:sp>
      <p:sp>
        <p:nvSpPr>
          <p:cNvPr id="3" name="Subtitle 2"/>
          <p:cNvSpPr>
            <a:spLocks noGrp="1"/>
          </p:cNvSpPr>
          <p:nvPr>
            <p:ph type="subTitle" idx="1"/>
          </p:nvPr>
        </p:nvSpPr>
        <p:spPr>
          <a:xfrm>
            <a:off x="6534687" y="841664"/>
            <a:ext cx="4867605" cy="5156800"/>
          </a:xfrm>
        </p:spPr>
        <p:txBody>
          <a:bodyPr vert="horz" lIns="91440" tIns="45720" rIns="91440" bIns="45720" rtlCol="0" anchor="ctr">
            <a:normAutofit/>
          </a:bodyPr>
          <a:lstStyle/>
          <a:p>
            <a:pPr algn="l"/>
            <a:r>
              <a:rPr lang="en-US">
                <a:solidFill>
                  <a:schemeClr val="tx2"/>
                </a:solidFill>
                <a:ea typeface="+mn-lt"/>
                <a:cs typeface="+mn-lt"/>
              </a:rPr>
              <a:t>What is most important for college admission?</a:t>
            </a:r>
            <a:endParaRPr lang="en-US">
              <a:solidFill>
                <a:schemeClr val="tx2"/>
              </a:solidFill>
            </a:endParaRPr>
          </a:p>
          <a:p>
            <a:pPr algn="l"/>
            <a:r>
              <a:rPr lang="en-US">
                <a:solidFill>
                  <a:schemeClr val="tx2"/>
                </a:solidFill>
                <a:ea typeface="+mn-lt"/>
                <a:cs typeface="+mn-lt"/>
              </a:rPr>
              <a:t>Generally the </a:t>
            </a:r>
            <a:r>
              <a:rPr lang="en-US" b="1">
                <a:solidFill>
                  <a:schemeClr val="tx2"/>
                </a:solidFill>
                <a:ea typeface="+mn-lt"/>
                <a:cs typeface="+mn-lt"/>
              </a:rPr>
              <a:t>most important</a:t>
            </a:r>
            <a:r>
              <a:rPr lang="en-US">
                <a:solidFill>
                  <a:schemeClr val="tx2"/>
                </a:solidFill>
                <a:ea typeface="+mn-lt"/>
                <a:cs typeface="+mn-lt"/>
              </a:rPr>
              <a:t> thing is the GPA. That is followed by test scores (SAT, ACT etc..). Quality extracurricular activities and outstanding essays are </a:t>
            </a:r>
            <a:r>
              <a:rPr lang="en-US" b="1">
                <a:solidFill>
                  <a:schemeClr val="tx2"/>
                </a:solidFill>
                <a:ea typeface="+mn-lt"/>
                <a:cs typeface="+mn-lt"/>
              </a:rPr>
              <a:t>extremely important</a:t>
            </a:r>
            <a:r>
              <a:rPr lang="en-US">
                <a:solidFill>
                  <a:schemeClr val="tx2"/>
                </a:solidFill>
                <a:ea typeface="+mn-lt"/>
                <a:cs typeface="+mn-lt"/>
              </a:rPr>
              <a:t> as well in that they can distinguish a student from other viable candidates.</a:t>
            </a:r>
            <a:endParaRPr lang="en-US">
              <a:solidFill>
                <a:schemeClr val="tx2"/>
              </a:solidFill>
              <a:cs typeface="Calibri"/>
            </a:endParaRPr>
          </a:p>
          <a:p>
            <a:pPr algn="l"/>
            <a:endParaRPr lang="en-US">
              <a:solidFill>
                <a:schemeClr val="tx2"/>
              </a:solidFill>
              <a:cs typeface="Calibri"/>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5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Slide Background Fill">
            <a:extLst>
              <a:ext uri="{FF2B5EF4-FFF2-40B4-BE49-F238E27FC236}">
                <a16:creationId xmlns:a16="http://schemas.microsoft.com/office/drawing/2014/main" id="{44D65982-4F00-4330-8DAA-DE6A9E4D6D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lor Cover">
            <a:extLst>
              <a:ext uri="{FF2B5EF4-FFF2-40B4-BE49-F238E27FC236}">
                <a16:creationId xmlns:a16="http://schemas.microsoft.com/office/drawing/2014/main" id="{009115B9-5BFD-478D-9C87-29ADB3AF17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D57F946-2E03-4DE1-91F8-25BEDC66356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39" name="Color">
              <a:extLst>
                <a:ext uri="{FF2B5EF4-FFF2-40B4-BE49-F238E27FC236}">
                  <a16:creationId xmlns:a16="http://schemas.microsoft.com/office/drawing/2014/main" id="{1598881B-E007-4AAF-BA50-0AD6182192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a:extLst>
                <a:ext uri="{FF2B5EF4-FFF2-40B4-BE49-F238E27FC236}">
                  <a16:creationId xmlns:a16="http://schemas.microsoft.com/office/drawing/2014/main" id="{87A6DD9E-16A5-46AE-A522-D46D6BEDF6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3" name="Freeform: Shape 42">
              <a:extLst>
                <a:ext uri="{FF2B5EF4-FFF2-40B4-BE49-F238E27FC236}">
                  <a16:creationId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extBox 2">
            <a:extLst>
              <a:ext uri="{FF2B5EF4-FFF2-40B4-BE49-F238E27FC236}">
                <a16:creationId xmlns:a16="http://schemas.microsoft.com/office/drawing/2014/main" id="{79E18BF9-FF5E-4CE9-9BE2-2230B97B345C}"/>
              </a:ext>
            </a:extLst>
          </p:cNvPr>
          <p:cNvSpPr txBox="1"/>
          <p:nvPr/>
        </p:nvSpPr>
        <p:spPr>
          <a:xfrm>
            <a:off x="3507851" y="-506057"/>
            <a:ext cx="8832573" cy="758333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dirty="0">
                <a:solidFill>
                  <a:schemeClr val="tx2"/>
                </a:solidFill>
              </a:rPr>
              <a:t>1. Some students have a background, identity, interest, or talent that is so meaningful they believe their application would be incomplete without it. If this sounds like you, then please share your story.</a:t>
            </a:r>
            <a:endParaRPr lang="en-US" dirty="0">
              <a:solidFill>
                <a:schemeClr val="tx2"/>
              </a:solidFill>
              <a:cs typeface="Calibri"/>
            </a:endParaRPr>
          </a:p>
          <a:p>
            <a:pPr indent="-228600">
              <a:lnSpc>
                <a:spcPct val="90000"/>
              </a:lnSpc>
              <a:spcAft>
                <a:spcPts val="600"/>
              </a:spcAft>
              <a:buFont typeface="Arial" panose="020B0604020202020204" pitchFamily="34" charset="0"/>
              <a:buChar char="•"/>
            </a:pPr>
            <a:endParaRPr lang="en-US" dirty="0">
              <a:solidFill>
                <a:schemeClr val="tx2"/>
              </a:solidFill>
              <a:cs typeface="Calibri"/>
            </a:endParaRPr>
          </a:p>
          <a:p>
            <a:pPr>
              <a:lnSpc>
                <a:spcPct val="90000"/>
              </a:lnSpc>
              <a:spcAft>
                <a:spcPts val="600"/>
              </a:spcAft>
            </a:pPr>
            <a:r>
              <a:rPr lang="en-US" dirty="0">
                <a:solidFill>
                  <a:schemeClr val="tx2"/>
                </a:solidFill>
              </a:rPr>
              <a:t>2. The lessons we take from obstacles we encounter can be fundamental to later success. Recount a time when you faced a challenge, setback, or failure. How did it affect you, and what did you learn from the experience?</a:t>
            </a:r>
            <a:endParaRPr lang="en-US" dirty="0">
              <a:solidFill>
                <a:schemeClr val="tx2"/>
              </a:solidFill>
              <a:cs typeface="Calibri"/>
            </a:endParaRPr>
          </a:p>
          <a:p>
            <a:pPr indent="-228600">
              <a:lnSpc>
                <a:spcPct val="90000"/>
              </a:lnSpc>
              <a:spcAft>
                <a:spcPts val="600"/>
              </a:spcAft>
              <a:buFont typeface="Arial" panose="020B0604020202020204" pitchFamily="34" charset="0"/>
              <a:buChar char="•"/>
            </a:pPr>
            <a:endParaRPr lang="en-US" dirty="0">
              <a:solidFill>
                <a:schemeClr val="tx2"/>
              </a:solidFill>
              <a:cs typeface="Calibri"/>
            </a:endParaRPr>
          </a:p>
          <a:p>
            <a:pPr>
              <a:lnSpc>
                <a:spcPct val="90000"/>
              </a:lnSpc>
              <a:spcAft>
                <a:spcPts val="600"/>
              </a:spcAft>
            </a:pPr>
            <a:r>
              <a:rPr lang="en-US" dirty="0">
                <a:solidFill>
                  <a:schemeClr val="tx2"/>
                </a:solidFill>
              </a:rPr>
              <a:t>3. Reflect on a time when you questioned or challenged a belief or idea. What prompted your thinking? What was the outcome?</a:t>
            </a:r>
            <a:endParaRPr lang="en-US" dirty="0">
              <a:solidFill>
                <a:schemeClr val="tx2"/>
              </a:solidFill>
              <a:cs typeface="Calibri"/>
            </a:endParaRPr>
          </a:p>
          <a:p>
            <a:pPr indent="-228600">
              <a:lnSpc>
                <a:spcPct val="90000"/>
              </a:lnSpc>
              <a:spcAft>
                <a:spcPts val="600"/>
              </a:spcAft>
              <a:buFont typeface="Arial" panose="020B0604020202020204" pitchFamily="34" charset="0"/>
              <a:buChar char="•"/>
            </a:pPr>
            <a:endParaRPr lang="en-US" dirty="0">
              <a:solidFill>
                <a:schemeClr val="tx2"/>
              </a:solidFill>
              <a:cs typeface="Calibri"/>
            </a:endParaRPr>
          </a:p>
          <a:p>
            <a:pPr>
              <a:lnSpc>
                <a:spcPct val="90000"/>
              </a:lnSpc>
              <a:spcAft>
                <a:spcPts val="600"/>
              </a:spcAft>
            </a:pPr>
            <a:r>
              <a:rPr lang="en-US" dirty="0">
                <a:solidFill>
                  <a:schemeClr val="tx2"/>
                </a:solidFill>
              </a:rPr>
              <a:t>4. Reflect on something that someone has done for you that has made you happy or thankful in a surprising way. How has this gratitude affected or motivated you?</a:t>
            </a:r>
            <a:endParaRPr lang="en-US" dirty="0">
              <a:solidFill>
                <a:schemeClr val="tx2"/>
              </a:solidFill>
              <a:cs typeface="Calibri"/>
            </a:endParaRPr>
          </a:p>
          <a:p>
            <a:pPr indent="-228600">
              <a:lnSpc>
                <a:spcPct val="90000"/>
              </a:lnSpc>
              <a:spcAft>
                <a:spcPts val="600"/>
              </a:spcAft>
              <a:buFont typeface="Arial" panose="020B0604020202020204" pitchFamily="34" charset="0"/>
              <a:buChar char="•"/>
            </a:pPr>
            <a:endParaRPr lang="en-US" dirty="0">
              <a:solidFill>
                <a:schemeClr val="tx2"/>
              </a:solidFill>
              <a:cs typeface="Calibri"/>
            </a:endParaRPr>
          </a:p>
          <a:p>
            <a:pPr>
              <a:lnSpc>
                <a:spcPct val="90000"/>
              </a:lnSpc>
              <a:spcAft>
                <a:spcPts val="600"/>
              </a:spcAft>
            </a:pPr>
            <a:r>
              <a:rPr lang="en-US" dirty="0">
                <a:solidFill>
                  <a:schemeClr val="tx2"/>
                </a:solidFill>
              </a:rPr>
              <a:t>5. Discuss an accomplishment, event, or realization that sparked a period of personal growth and a new understanding of yourself or others.</a:t>
            </a:r>
            <a:endParaRPr lang="en-US" dirty="0">
              <a:solidFill>
                <a:schemeClr val="tx2"/>
              </a:solidFill>
              <a:cs typeface="Calibri"/>
            </a:endParaRPr>
          </a:p>
          <a:p>
            <a:pPr indent="-228600">
              <a:lnSpc>
                <a:spcPct val="90000"/>
              </a:lnSpc>
              <a:spcAft>
                <a:spcPts val="600"/>
              </a:spcAft>
              <a:buFont typeface="Arial" panose="020B0604020202020204" pitchFamily="34" charset="0"/>
              <a:buChar char="•"/>
            </a:pPr>
            <a:endParaRPr lang="en-US" dirty="0">
              <a:solidFill>
                <a:schemeClr val="tx2"/>
              </a:solidFill>
              <a:cs typeface="Calibri"/>
            </a:endParaRPr>
          </a:p>
          <a:p>
            <a:pPr>
              <a:lnSpc>
                <a:spcPct val="90000"/>
              </a:lnSpc>
              <a:spcAft>
                <a:spcPts val="600"/>
              </a:spcAft>
            </a:pPr>
            <a:r>
              <a:rPr lang="en-US" dirty="0">
                <a:solidFill>
                  <a:schemeClr val="tx2"/>
                </a:solidFill>
              </a:rPr>
              <a:t>6. Describe a topic, idea, or concept you find so engaging that it makes you lose all track of time. Why does it captivate you? What or who do you turn to when you want to learn more?</a:t>
            </a:r>
            <a:endParaRPr lang="en-US" dirty="0">
              <a:solidFill>
                <a:schemeClr val="tx2"/>
              </a:solidFill>
              <a:cs typeface="Calibri"/>
            </a:endParaRPr>
          </a:p>
          <a:p>
            <a:pPr indent="-228600">
              <a:lnSpc>
                <a:spcPct val="90000"/>
              </a:lnSpc>
              <a:spcAft>
                <a:spcPts val="600"/>
              </a:spcAft>
              <a:buFont typeface="Arial" panose="020B0604020202020204" pitchFamily="34" charset="0"/>
              <a:buChar char="•"/>
            </a:pPr>
            <a:endParaRPr lang="en-US" dirty="0">
              <a:solidFill>
                <a:schemeClr val="tx2"/>
              </a:solidFill>
              <a:cs typeface="Calibri"/>
            </a:endParaRPr>
          </a:p>
          <a:p>
            <a:pPr>
              <a:lnSpc>
                <a:spcPct val="90000"/>
              </a:lnSpc>
              <a:spcAft>
                <a:spcPts val="600"/>
              </a:spcAft>
            </a:pPr>
            <a:r>
              <a:rPr lang="en-US">
                <a:solidFill>
                  <a:schemeClr val="tx2"/>
                </a:solidFill>
              </a:rPr>
              <a:t>7. Share an essay on any topic of your choice. It can be one you've already written, one that </a:t>
            </a:r>
            <a:r>
              <a:rPr lang="en-US" dirty="0">
                <a:solidFill>
                  <a:schemeClr val="tx2"/>
                </a:solidFill>
              </a:rPr>
              <a:t>responds to a different prompt, or one of your own design.</a:t>
            </a:r>
            <a:endParaRPr lang="en-US">
              <a:solidFill>
                <a:schemeClr val="tx2"/>
              </a:solidFill>
              <a:cs typeface="Calibri"/>
            </a:endParaRPr>
          </a:p>
        </p:txBody>
      </p:sp>
      <p:sp>
        <p:nvSpPr>
          <p:cNvPr id="30" name="TextBox 29">
            <a:extLst>
              <a:ext uri="{FF2B5EF4-FFF2-40B4-BE49-F238E27FC236}">
                <a16:creationId xmlns:a16="http://schemas.microsoft.com/office/drawing/2014/main" id="{5C05B1AE-98F5-4AAB-89D1-63E847D9DBAC}"/>
              </a:ext>
            </a:extLst>
          </p:cNvPr>
          <p:cNvSpPr txBox="1"/>
          <p:nvPr/>
        </p:nvSpPr>
        <p:spPr>
          <a:xfrm>
            <a:off x="140667" y="1366492"/>
            <a:ext cx="332850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ea typeface="+mn-lt"/>
                <a:cs typeface="+mn-lt"/>
              </a:rPr>
              <a:t>The full set of essay prompts for 2021-2022</a:t>
            </a:r>
            <a:endParaRPr lang="en-US" sz="2000" dirty="0">
              <a:solidFill>
                <a:schemeClr val="bg1"/>
              </a:solidFill>
            </a:endParaRPr>
          </a:p>
        </p:txBody>
      </p:sp>
    </p:spTree>
    <p:extLst>
      <p:ext uri="{BB962C8B-B14F-4D97-AF65-F5344CB8AC3E}">
        <p14:creationId xmlns:p14="http://schemas.microsoft.com/office/powerpoint/2010/main" val="359258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44D65982-4F00-4330-8DAA-DE6A9E4D6D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Cover">
            <a:extLst>
              <a:ext uri="{FF2B5EF4-FFF2-40B4-BE49-F238E27FC236}">
                <a16:creationId xmlns:a16="http://schemas.microsoft.com/office/drawing/2014/main" id="{009115B9-5BFD-478D-9C87-29ADB3AF17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8D57F946-2E03-4DE1-91F8-25BEDC66356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5" name="Color">
              <a:extLst>
                <a:ext uri="{FF2B5EF4-FFF2-40B4-BE49-F238E27FC236}">
                  <a16:creationId xmlns:a16="http://schemas.microsoft.com/office/drawing/2014/main" id="{1598881B-E007-4AAF-BA50-0AD6182192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87A6DD9E-16A5-46AE-A522-D46D6BEDF6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extBox 2">
            <a:extLst>
              <a:ext uri="{FF2B5EF4-FFF2-40B4-BE49-F238E27FC236}">
                <a16:creationId xmlns:a16="http://schemas.microsoft.com/office/drawing/2014/main" id="{9AA5DB7E-84CE-483C-ABB2-F42789C079C2}"/>
              </a:ext>
            </a:extLst>
          </p:cNvPr>
          <p:cNvSpPr txBox="1"/>
          <p:nvPr/>
        </p:nvSpPr>
        <p:spPr>
          <a:xfrm>
            <a:off x="4071068" y="841247"/>
            <a:ext cx="6877878" cy="512064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a:solidFill>
                  <a:schemeClr val="tx2"/>
                </a:solidFill>
              </a:rPr>
              <a:t>Most high school students think a résumé is not needed until one graduates from college and is in the process of finding employment. This is far from the truth!  It is an essential part of your college application.</a:t>
            </a:r>
          </a:p>
          <a:p>
            <a:pPr indent="-228600">
              <a:lnSpc>
                <a:spcPct val="90000"/>
              </a:lnSpc>
              <a:spcAft>
                <a:spcPts val="600"/>
              </a:spcAft>
              <a:buFont typeface="Arial" panose="020B0604020202020204" pitchFamily="34" charset="0"/>
              <a:buChar char="•"/>
            </a:pPr>
            <a:endParaRPr lang="en-US">
              <a:solidFill>
                <a:schemeClr val="tx2"/>
              </a:solidFill>
            </a:endParaRPr>
          </a:p>
          <a:p>
            <a:pPr indent="-228600">
              <a:lnSpc>
                <a:spcPct val="90000"/>
              </a:lnSpc>
              <a:spcAft>
                <a:spcPts val="600"/>
              </a:spcAft>
              <a:buFont typeface="Arial" panose="020B0604020202020204" pitchFamily="34" charset="0"/>
              <a:buChar char="•"/>
            </a:pPr>
            <a:r>
              <a:rPr lang="en-US">
                <a:solidFill>
                  <a:schemeClr val="tx2"/>
                </a:solidFill>
              </a:rPr>
              <a:t>Because admission to college is so highly selective today due to the marked increase of students applying for the limited open slots, it is imperative that you find a way to stand apart from all of the other applicants. A high school résumé can help do that for you! It is one of the most important marketing tools that you can use in selling yourself. Essentially your résumé provides a snapshot picture of the “REAL” you: your interests, passions, achievements, and contributions BOTH in and out of the classroom.</a:t>
            </a:r>
          </a:p>
        </p:txBody>
      </p:sp>
      <p:sp>
        <p:nvSpPr>
          <p:cNvPr id="4" name="TextBox 3">
            <a:extLst>
              <a:ext uri="{FF2B5EF4-FFF2-40B4-BE49-F238E27FC236}">
                <a16:creationId xmlns:a16="http://schemas.microsoft.com/office/drawing/2014/main" id="{43CA7796-FF1E-4589-9964-67A4D006E783}"/>
              </a:ext>
            </a:extLst>
          </p:cNvPr>
          <p:cNvSpPr txBox="1"/>
          <p:nvPr/>
        </p:nvSpPr>
        <p:spPr>
          <a:xfrm>
            <a:off x="1190487" y="770835"/>
            <a:ext cx="104515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b="1">
                <a:solidFill>
                  <a:srgbClr val="444444"/>
                </a:solidFill>
                <a:latin typeface="Open Sans"/>
              </a:rPr>
              <a:t>The Importance of the High School Resume</a:t>
            </a:r>
          </a:p>
        </p:txBody>
      </p:sp>
      <p:sp>
        <p:nvSpPr>
          <p:cNvPr id="5" name="TextBox 1">
            <a:extLst>
              <a:ext uri="{FF2B5EF4-FFF2-40B4-BE49-F238E27FC236}">
                <a16:creationId xmlns:a16="http://schemas.microsoft.com/office/drawing/2014/main" id="{79A281F5-C146-453E-A5AE-095F50A0D396}"/>
              </a:ext>
            </a:extLst>
          </p:cNvPr>
          <p:cNvSpPr txBox="1"/>
          <p:nvPr/>
        </p:nvSpPr>
        <p:spPr>
          <a:xfrm>
            <a:off x="3620051" y="5641010"/>
            <a:ext cx="910424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t>https://www.collegebasics.com/applying-to-college/the-importance-of-the-high-school-resume/</a:t>
            </a:r>
          </a:p>
        </p:txBody>
      </p:sp>
    </p:spTree>
    <p:extLst>
      <p:ext uri="{BB962C8B-B14F-4D97-AF65-F5344CB8AC3E}">
        <p14:creationId xmlns:p14="http://schemas.microsoft.com/office/powerpoint/2010/main" val="362159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01337867-80FD-424F-8DFE-151F3869039D}"/>
              </a:ext>
            </a:extLst>
          </p:cNvPr>
          <p:cNvPicPr>
            <a:picLocks noChangeAspect="1"/>
          </p:cNvPicPr>
          <p:nvPr/>
        </p:nvPicPr>
        <p:blipFill>
          <a:blip r:embed="rId2"/>
          <a:stretch>
            <a:fillRect/>
          </a:stretch>
        </p:blipFill>
        <p:spPr>
          <a:xfrm>
            <a:off x="1554922" y="66628"/>
            <a:ext cx="9170504" cy="6691613"/>
          </a:xfrm>
          <a:prstGeom prst="rect">
            <a:avLst/>
          </a:prstGeom>
        </p:spPr>
      </p:pic>
    </p:spTree>
    <p:extLst>
      <p:ext uri="{BB962C8B-B14F-4D97-AF65-F5344CB8AC3E}">
        <p14:creationId xmlns:p14="http://schemas.microsoft.com/office/powerpoint/2010/main" val="402509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 table&#10;&#10;Description automatically generated">
            <a:extLst>
              <a:ext uri="{FF2B5EF4-FFF2-40B4-BE49-F238E27FC236}">
                <a16:creationId xmlns:a16="http://schemas.microsoft.com/office/drawing/2014/main" id="{14E91051-425F-4CEB-842E-607DEAE65CAA}"/>
              </a:ext>
            </a:extLst>
          </p:cNvPr>
          <p:cNvPicPr>
            <a:picLocks noChangeAspect="1"/>
          </p:cNvPicPr>
          <p:nvPr/>
        </p:nvPicPr>
        <p:blipFill>
          <a:blip r:embed="rId2"/>
          <a:stretch>
            <a:fillRect/>
          </a:stretch>
        </p:blipFill>
        <p:spPr>
          <a:xfrm>
            <a:off x="1908314" y="203253"/>
            <a:ext cx="8364329" cy="6495669"/>
          </a:xfrm>
          <a:prstGeom prst="rect">
            <a:avLst/>
          </a:prstGeom>
        </p:spPr>
      </p:pic>
    </p:spTree>
    <p:extLst>
      <p:ext uri="{BB962C8B-B14F-4D97-AF65-F5344CB8AC3E}">
        <p14:creationId xmlns:p14="http://schemas.microsoft.com/office/powerpoint/2010/main" val="72078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graphical user interface&#10;&#10;Description automatically generated">
            <a:extLst>
              <a:ext uri="{FF2B5EF4-FFF2-40B4-BE49-F238E27FC236}">
                <a16:creationId xmlns:a16="http://schemas.microsoft.com/office/drawing/2014/main" id="{3E4925ED-8E81-43C2-ACA7-D6F92199931A}"/>
              </a:ext>
            </a:extLst>
          </p:cNvPr>
          <p:cNvPicPr>
            <a:picLocks noChangeAspect="1"/>
          </p:cNvPicPr>
          <p:nvPr/>
        </p:nvPicPr>
        <p:blipFill>
          <a:blip r:embed="rId2"/>
          <a:stretch>
            <a:fillRect/>
          </a:stretch>
        </p:blipFill>
        <p:spPr>
          <a:xfrm>
            <a:off x="1643270" y="240911"/>
            <a:ext cx="8353285" cy="6663308"/>
          </a:xfrm>
          <a:prstGeom prst="rect">
            <a:avLst/>
          </a:prstGeom>
        </p:spPr>
      </p:pic>
    </p:spTree>
    <p:extLst>
      <p:ext uri="{BB962C8B-B14F-4D97-AF65-F5344CB8AC3E}">
        <p14:creationId xmlns:p14="http://schemas.microsoft.com/office/powerpoint/2010/main" val="100524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741D9E0B-6DBB-48B8-BBF0-7F0FC95773EA}"/>
              </a:ext>
            </a:extLst>
          </p:cNvPr>
          <p:cNvPicPr>
            <a:picLocks noRot="1" noChangeAspect="1"/>
          </p:cNvPicPr>
          <p:nvPr>
            <a:videoFile r:link="rId1"/>
          </p:nvPr>
        </p:nvPicPr>
        <p:blipFill>
          <a:blip r:embed="rId3"/>
          <a:stretch>
            <a:fillRect/>
          </a:stretch>
        </p:blipFill>
        <p:spPr>
          <a:xfrm>
            <a:off x="1093305" y="464517"/>
            <a:ext cx="9784521" cy="5752271"/>
          </a:xfrm>
          <a:prstGeom prst="rect">
            <a:avLst/>
          </a:prstGeom>
        </p:spPr>
      </p:pic>
    </p:spTree>
    <p:extLst>
      <p:ext uri="{BB962C8B-B14F-4D97-AF65-F5344CB8AC3E}">
        <p14:creationId xmlns:p14="http://schemas.microsoft.com/office/powerpoint/2010/main" val="5918431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88</Words>
  <Application>Microsoft Office PowerPoint</Application>
  <PresentationFormat>Widescreen</PresentationFormat>
  <Paragraphs>22</Paragraphs>
  <Slides>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Open Sans</vt:lpstr>
      <vt:lpstr>office theme</vt:lpstr>
      <vt:lpstr>Why college application essay is important?  The college essay offers students the chance to tell their own story to admissions officials. ... It ranked as the fifth most important factor in the admissions process in a 2019 National Association for College Admission Counseling survey.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mcfarlane, diane</dc:creator>
  <cp:lastModifiedBy>mcmahon, tamera j</cp:lastModifiedBy>
  <cp:revision>209</cp:revision>
  <dcterms:created xsi:type="dcterms:W3CDTF">2021-03-29T15:51:17Z</dcterms:created>
  <dcterms:modified xsi:type="dcterms:W3CDTF">2021-03-30T19:24:51Z</dcterms:modified>
</cp:coreProperties>
</file>